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Lobster"/>
      <p:regular r:id="rId38"/>
    </p:embeddedFont>
    <p:embeddedFont>
      <p:font typeface="Amatic SC"/>
      <p:regular r:id="rId39"/>
      <p:bold r:id="rId40"/>
    </p:embeddedFont>
    <p:embeddedFont>
      <p:font typeface="Gill Sans"/>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5.xml"/><Relationship Id="rId42" Type="http://schemas.openxmlformats.org/officeDocument/2006/relationships/font" Target="fonts/GillSans-bold.fntdata"/><Relationship Id="rId41" Type="http://schemas.openxmlformats.org/officeDocument/2006/relationships/font" Target="fonts/GillSans-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AmaticSC-regular.fntdata"/><Relationship Id="rId16" Type="http://schemas.openxmlformats.org/officeDocument/2006/relationships/slide" Target="slides/slide11.xml"/><Relationship Id="rId38" Type="http://schemas.openxmlformats.org/officeDocument/2006/relationships/font" Target="fonts/Lobste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485998ee0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85998ee0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45aa8373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45aa837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45aa8373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45aa8373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des particularités de Git, c’est l’existence de sites web collaboratifs basés sur Git comme GitHub. les differents logiciels qui permettent de piloter Git </a:t>
            </a:r>
            <a:endParaRPr/>
          </a:p>
          <a:p>
            <a:pPr indent="0" lvl="0" marL="0" rtl="0" algn="l">
              <a:spcBef>
                <a:spcPts val="0"/>
              </a:spcBef>
              <a:spcAft>
                <a:spcPts val="0"/>
              </a:spcAft>
              <a:buNone/>
            </a:pPr>
            <a:r>
              <a:rPr lang="fr"/>
              <a:t>Github est gratuit pour tout ce qui est projet open source</a:t>
            </a:r>
            <a:endParaRPr/>
          </a:p>
          <a:p>
            <a:pPr indent="0" lvl="0" marL="0" rtl="0" algn="l">
              <a:spcBef>
                <a:spcPts val="0"/>
              </a:spcBef>
              <a:spcAft>
                <a:spcPts val="0"/>
              </a:spcAft>
              <a:buNone/>
            </a:pPr>
            <a:r>
              <a:rPr lang="fr"/>
              <a:t>BitBucket ,Il s'agit d'un service freemium dont la version gratuite permet déjà de créer jusqu'à un nombre illimité de dépôts privés, accessibles par cinq utilisateurs au maximum. </a:t>
            </a:r>
            <a:endParaRPr/>
          </a:p>
          <a:p>
            <a:pPr indent="0" lvl="0" marL="0" rtl="0" algn="l">
              <a:spcBef>
                <a:spcPts val="0"/>
              </a:spcBef>
              <a:spcAft>
                <a:spcPts val="0"/>
              </a:spcAft>
              <a:buNone/>
            </a:pPr>
            <a:r>
              <a:rPr lang="fr"/>
              <a:t>Pendant longtemps, un grand avantage de GitLab a été le nombre illimité de référentiels gratuits pouvant être créés. GitHub l’a imité et propose aujourd’hui la même chose. Néanmoins, la version gratuite de GitHub comporte toujours plus de restrictions.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a7b888fd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a7b888fd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Cloner un dépôt existant consiste à récupérer tout l’historique et tous les codes source d’un projet avec Git.</a:t>
            </a:r>
            <a:endParaRPr/>
          </a:p>
          <a:p>
            <a:pPr indent="0" lvl="0" marL="0" rtl="0" algn="l">
              <a:spcBef>
                <a:spcPts val="0"/>
              </a:spcBef>
              <a:spcAft>
                <a:spcPts val="0"/>
              </a:spcAft>
              <a:buClr>
                <a:schemeClr val="dk1"/>
              </a:buClr>
              <a:buSzPts val="1100"/>
              <a:buFont typeface="Arial"/>
              <a:buNone/>
            </a:pPr>
            <a:r>
              <a:rPr lang="fr"/>
              <a:t>La commande «clone» crée une copie d’un dépôt Git existant.</a:t>
            </a:r>
            <a:endParaRPr/>
          </a:p>
          <a:p>
            <a:pPr indent="0" lvl="0" marL="0" rtl="0" algn="l">
              <a:spcBef>
                <a:spcPts val="0"/>
              </a:spcBef>
              <a:spcAft>
                <a:spcPts val="0"/>
              </a:spcAft>
              <a:buClr>
                <a:schemeClr val="dk1"/>
              </a:buClr>
              <a:buSzPts val="1100"/>
              <a:buFont typeface="Arial"/>
              <a:buNone/>
            </a:pPr>
            <a:r>
              <a:rPr lang="fr"/>
              <a:t>Vous clonez un dépôt avec git clone [url]. On a à la fois le clone</a:t>
            </a:r>
            <a:endParaRPr/>
          </a:p>
          <a:p>
            <a:pPr indent="0" lvl="0" marL="0" rtl="0" algn="l">
              <a:spcBef>
                <a:spcPts val="0"/>
              </a:spcBef>
              <a:spcAft>
                <a:spcPts val="0"/>
              </a:spcAft>
              <a:buClr>
                <a:schemeClr val="dk1"/>
              </a:buClr>
              <a:buSzPts val="1100"/>
              <a:buFont typeface="Arial"/>
              <a:buNone/>
            </a:pPr>
            <a:r>
              <a:rPr lang="fr"/>
              <a:t>par l’url ssh qui demande une clé public et par https qui</a:t>
            </a:r>
            <a:endParaRPr/>
          </a:p>
          <a:p>
            <a:pPr indent="0" lvl="0" marL="0" rtl="0" algn="l">
              <a:spcBef>
                <a:spcPts val="0"/>
              </a:spcBef>
              <a:spcAft>
                <a:spcPts val="0"/>
              </a:spcAft>
              <a:buClr>
                <a:schemeClr val="dk1"/>
              </a:buClr>
              <a:buSzPts val="1100"/>
              <a:buFont typeface="Arial"/>
              <a:buNone/>
            </a:pPr>
            <a:r>
              <a:rPr lang="fr"/>
              <a:t>demande à chaque fois l’authentification.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1fb9009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1fb9009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Ensuite, initialiser un dépôt Git tout neuf dans ce dossier avec la commande :</a:t>
            </a:r>
            <a:endParaRPr>
              <a:solidFill>
                <a:schemeClr val="dk1"/>
              </a:solidFill>
            </a:endParaRPr>
          </a:p>
          <a:p>
            <a:pPr indent="0" lvl="0" marL="0" rtl="0" algn="l">
              <a:spcBef>
                <a:spcPts val="0"/>
              </a:spcBef>
              <a:spcAft>
                <a:spcPts val="0"/>
              </a:spcAft>
              <a:buNone/>
            </a:pPr>
            <a:r>
              <a:rPr lang="fr">
                <a:solidFill>
                  <a:schemeClr val="dk1"/>
                </a:solidFill>
              </a:rPr>
              <a:t>git init</a:t>
            </a:r>
            <a:endParaRPr/>
          </a:p>
          <a:p>
            <a:pPr indent="0" lvl="0" marL="0" rtl="0" algn="l">
              <a:spcBef>
                <a:spcPts val="0"/>
              </a:spcBef>
              <a:spcAft>
                <a:spcPts val="0"/>
              </a:spcAft>
              <a:buNone/>
            </a:pPr>
            <a:r>
              <a:rPr lang="fr"/>
              <a:t>C’est tout ! Vous venez de créer un nouveau projet Git dans le dossier où vous vous trouvez.</a:t>
            </a:r>
            <a:endParaRPr/>
          </a:p>
          <a:p>
            <a:pPr indent="0" lvl="0" marL="0" rtl="0" algn="l">
              <a:spcBef>
                <a:spcPts val="0"/>
              </a:spcBef>
              <a:spcAft>
                <a:spcPts val="0"/>
              </a:spcAft>
              <a:buClr>
                <a:schemeClr val="dk1"/>
              </a:buClr>
              <a:buSzPts val="1100"/>
              <a:buFont typeface="Arial"/>
              <a:buNone/>
            </a:pPr>
            <a:r>
              <a:rPr lang="fr"/>
              <a:t>Un dossier caché .git vient tout simplement d’être créé.</a:t>
            </a:r>
            <a:endParaRPr/>
          </a:p>
          <a:p>
            <a:pPr indent="0" lvl="0" marL="0" rtl="0" algn="l">
              <a:spcBef>
                <a:spcPts val="0"/>
              </a:spcBef>
              <a:spcAft>
                <a:spcPts val="0"/>
              </a:spcAft>
              <a:buNone/>
            </a:pPr>
            <a:r>
              <a:rPr lang="fr"/>
              <a:t> Chaque ordinateur </a:t>
            </a:r>
            <a:r>
              <a:rPr lang="fr"/>
              <a:t>d'un développeur</a:t>
            </a:r>
            <a:r>
              <a:rPr lang="fr"/>
              <a:t> qui travaille sur le projet possède donc une copie du dépôt.</a:t>
            </a:r>
            <a:endParaRPr/>
          </a:p>
          <a:p>
            <a:pPr indent="0" lvl="0" marL="0" rtl="0" algn="l">
              <a:spcBef>
                <a:spcPts val="0"/>
              </a:spcBef>
              <a:spcAft>
                <a:spcPts val="0"/>
              </a:spcAft>
              <a:buNone/>
            </a:pPr>
            <a:r>
              <a:rPr lang="fr"/>
              <a:t>Dans chaque dépôt, on trouve les </a:t>
            </a:r>
            <a:r>
              <a:rPr lang="fr"/>
              <a:t>fichiers</a:t>
            </a:r>
            <a:r>
              <a:rPr lang="fr"/>
              <a:t> du projet ainsi que leur historique (voir les schémas du début du chapitre).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.git dossier cache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a7b888fd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a7b888fd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Configuration du nom de l’utilisateur et du mail , qui seront inclus dans chaque commit</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1fb9009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1fb90093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Configuration du nom de l’utilisateur et du mail , qui seront inclus dans chaque commit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45aa8373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45aa837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050">
                <a:solidFill>
                  <a:srgbClr val="4D5156"/>
                </a:solidFill>
                <a:highlight>
                  <a:srgbClr val="FFFFFF"/>
                </a:highlight>
              </a:rPr>
              <a:t> git add . -&gt; ajouter tous les changements sur tous les fichiers au lieu de le faire a la main, cecic enregistrera le fichier sur une liste d'attente</a:t>
            </a:r>
            <a:endParaRPr sz="1050">
              <a:solidFill>
                <a:srgbClr val="4D5156"/>
              </a:solidFill>
              <a:highlight>
                <a:srgbClr val="FFFFFF"/>
              </a:highlight>
            </a:endParaRPr>
          </a:p>
          <a:p>
            <a:pPr indent="0" lvl="0" marL="0" rtl="0" algn="l">
              <a:spcBef>
                <a:spcPts val="0"/>
              </a:spcBef>
              <a:spcAft>
                <a:spcPts val="0"/>
              </a:spcAft>
              <a:buClr>
                <a:schemeClr val="dk1"/>
              </a:buClr>
              <a:buSzPts val="1100"/>
              <a:buFont typeface="Arial"/>
              <a:buNone/>
            </a:pPr>
            <a:r>
              <a:rPr lang="fr" sz="1050">
                <a:solidFill>
                  <a:srgbClr val="4D5156"/>
                </a:solidFill>
                <a:highlight>
                  <a:srgbClr val="FFFFFF"/>
                </a:highlight>
              </a:rPr>
              <a:t>• Apres il derva faire un commit qui est comme un pack qui contiendra tous les changements d d'une version, dire ce qui a change</a:t>
            </a:r>
            <a:endParaRPr sz="1050">
              <a:solidFill>
                <a:srgbClr val="4D5156"/>
              </a:solidFill>
              <a:highlight>
                <a:srgbClr val="FFFFFF"/>
              </a:highlight>
            </a:endParaRPr>
          </a:p>
          <a:p>
            <a:pPr indent="0" lvl="0" marL="0" rtl="0" algn="l">
              <a:spcBef>
                <a:spcPts val="0"/>
              </a:spcBef>
              <a:spcAft>
                <a:spcPts val="0"/>
              </a:spcAft>
              <a:buClr>
                <a:schemeClr val="dk1"/>
              </a:buClr>
              <a:buSzPts val="1100"/>
              <a:buFont typeface="Arial"/>
              <a:buNone/>
            </a:pPr>
            <a:r>
              <a:rPr lang="fr" sz="1050">
                <a:solidFill>
                  <a:srgbClr val="4D5156"/>
                </a:solidFill>
                <a:highlight>
                  <a:srgbClr val="FFFFFF"/>
                </a:highlight>
              </a:rPr>
              <a:t>•  Ce pack il va pouvoir l'envoyer en ligne grace a git push</a:t>
            </a:r>
            <a:endParaRPr sz="1050">
              <a:solidFill>
                <a:srgbClr val="4D5156"/>
              </a:solidFill>
              <a:highlight>
                <a:srgbClr val="FFFFFF"/>
              </a:highlight>
            </a:endParaRPr>
          </a:p>
          <a:p>
            <a:pPr indent="0" lvl="0" marL="0" rtl="0" algn="l">
              <a:spcBef>
                <a:spcPts val="0"/>
              </a:spcBef>
              <a:spcAft>
                <a:spcPts val="0"/>
              </a:spcAft>
              <a:buClr>
                <a:schemeClr val="dk1"/>
              </a:buClr>
              <a:buSzPts val="1100"/>
              <a:buFont typeface="Arial"/>
              <a:buNone/>
            </a:pPr>
            <a:r>
              <a:rPr lang="fr" sz="1050">
                <a:solidFill>
                  <a:srgbClr val="4D5156"/>
                </a:solidFill>
                <a:highlight>
                  <a:srgbClr val="FFFFFF"/>
                </a:highlight>
              </a:rPr>
              <a:t>• le projet est sauvegarder sur le projet en ligne</a:t>
            </a:r>
            <a:endParaRPr sz="1050">
              <a:solidFill>
                <a:srgbClr val="4D5156"/>
              </a:solidFill>
              <a:highlight>
                <a:srgbClr val="FFFFFF"/>
              </a:highlight>
            </a:endParaRPr>
          </a:p>
          <a:p>
            <a:pPr indent="0" lvl="0" marL="0" rtl="0" algn="l">
              <a:spcBef>
                <a:spcPts val="0"/>
              </a:spcBef>
              <a:spcAft>
                <a:spcPts val="0"/>
              </a:spcAft>
              <a:buNone/>
            </a:pPr>
            <a:r>
              <a:t/>
            </a:r>
            <a:endParaRPr sz="1050">
              <a:solidFill>
                <a:srgbClr val="4D5156"/>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a7b888fd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a7b888fd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Lorsqu’on travaille avec Git, on suit en général toujours les étapes suivantes :</a:t>
            </a:r>
            <a:endParaRPr/>
          </a:p>
          <a:p>
            <a:pPr indent="0" lvl="0" marL="0" rtl="0" algn="l">
              <a:spcBef>
                <a:spcPts val="0"/>
              </a:spcBef>
              <a:spcAft>
                <a:spcPts val="0"/>
              </a:spcAft>
              <a:buClr>
                <a:schemeClr val="dk1"/>
              </a:buClr>
              <a:buSzPts val="1100"/>
              <a:buFont typeface="Arial"/>
              <a:buNone/>
            </a:pPr>
            <a:r>
              <a:rPr lang="fr"/>
              <a:t>1. modi er le code source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2. tester votre programme pour véri er si cela fonctionne ;</a:t>
            </a:r>
            <a:endParaRPr/>
          </a:p>
          <a:p>
            <a:pPr indent="0" lvl="0" marL="0" rtl="0" algn="l">
              <a:spcBef>
                <a:spcPts val="0"/>
              </a:spcBef>
              <a:spcAft>
                <a:spcPts val="0"/>
              </a:spcAft>
              <a:buClr>
                <a:schemeClr val="dk1"/>
              </a:buClr>
              <a:buSzPts val="1100"/>
              <a:buFont typeface="Arial"/>
              <a:buNone/>
            </a:pPr>
            <a:r>
              <a:rPr lang="fr"/>
              <a:t>3. faire un commit pour « enregistrer » les changements et les faire connaître à Git ;</a:t>
            </a:r>
            <a:endParaRPr/>
          </a:p>
          <a:p>
            <a:pPr indent="0" lvl="0" marL="0" rtl="0" algn="l">
              <a:spcBef>
                <a:spcPts val="0"/>
              </a:spcBef>
              <a:spcAft>
                <a:spcPts val="0"/>
              </a:spcAft>
              <a:buClr>
                <a:schemeClr val="dk1"/>
              </a:buClr>
              <a:buSzPts val="1100"/>
              <a:buFont typeface="Arial"/>
              <a:buNone/>
            </a:pPr>
            <a:r>
              <a:rPr lang="fr"/>
              <a:t>4. recommencer à partir de l’étape 1 pour une autre modi 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sz="1050">
                <a:solidFill>
                  <a:srgbClr val="4D5156"/>
                </a:solidFill>
                <a:highlight>
                  <a:srgbClr val="FFFFFF"/>
                </a:highlight>
              </a:rPr>
              <a:t> git add . -&gt; ajouter tous les changements sur tous les fichiers au lieu de le faire a la main, cecic enregistrera le fichier sur une liste d'attente</a:t>
            </a:r>
            <a:endParaRPr sz="1050">
              <a:solidFill>
                <a:srgbClr val="4D5156"/>
              </a:solidFill>
              <a:highlight>
                <a:srgbClr val="FFFFFF"/>
              </a:highlight>
            </a:endParaRPr>
          </a:p>
          <a:p>
            <a:pPr indent="0" lvl="0" marL="0" rtl="0" algn="l">
              <a:spcBef>
                <a:spcPts val="0"/>
              </a:spcBef>
              <a:spcAft>
                <a:spcPts val="0"/>
              </a:spcAft>
              <a:buNone/>
            </a:pPr>
            <a:r>
              <a:rPr lang="fr" sz="1050">
                <a:solidFill>
                  <a:srgbClr val="4D5156"/>
                </a:solidFill>
                <a:highlight>
                  <a:srgbClr val="FFFFFF"/>
                </a:highlight>
              </a:rPr>
              <a:t>• Apres il derva faire un commit qui est comme un pack qui contiendra tous les changements d d'une version, dire ce qui a change</a:t>
            </a:r>
            <a:endParaRPr sz="1050">
              <a:solidFill>
                <a:srgbClr val="4D5156"/>
              </a:solidFill>
              <a:highlight>
                <a:srgbClr val="FFFFFF"/>
              </a:highlight>
            </a:endParaRPr>
          </a:p>
          <a:p>
            <a:pPr indent="0" lvl="0" marL="0" rtl="0" algn="l">
              <a:spcBef>
                <a:spcPts val="0"/>
              </a:spcBef>
              <a:spcAft>
                <a:spcPts val="0"/>
              </a:spcAft>
              <a:buNone/>
            </a:pPr>
            <a:r>
              <a:rPr lang="fr" sz="1050">
                <a:solidFill>
                  <a:srgbClr val="4D5156"/>
                </a:solidFill>
                <a:highlight>
                  <a:srgbClr val="FFFFFF"/>
                </a:highlight>
              </a:rPr>
              <a:t>•  Ce pack il va pouvoir l'envoyer en ligne grace a git push</a:t>
            </a:r>
            <a:endParaRPr sz="1050">
              <a:solidFill>
                <a:srgbClr val="4D5156"/>
              </a:solidFill>
              <a:highlight>
                <a:srgbClr val="FFFFFF"/>
              </a:highlight>
            </a:endParaRPr>
          </a:p>
          <a:p>
            <a:pPr indent="0" lvl="0" marL="0" rtl="0" algn="l">
              <a:spcBef>
                <a:spcPts val="0"/>
              </a:spcBef>
              <a:spcAft>
                <a:spcPts val="0"/>
              </a:spcAft>
              <a:buNone/>
            </a:pPr>
            <a:r>
              <a:rPr lang="fr" sz="1050">
                <a:solidFill>
                  <a:srgbClr val="4D5156"/>
                </a:solidFill>
                <a:highlight>
                  <a:srgbClr val="FFFFFF"/>
                </a:highlight>
              </a:rPr>
              <a:t>• le projet est sauvegarder sur le projet en ligne</a:t>
            </a:r>
            <a:endParaRPr sz="1050">
              <a:solidFill>
                <a:srgbClr val="4D5156"/>
              </a:solidFill>
              <a:highlight>
                <a:srgbClr val="FFFFFF"/>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1fb90093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1fb90093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333333"/>
                </a:solidFill>
                <a:highlight>
                  <a:srgbClr val="FFFFFF"/>
                </a:highlight>
              </a:rPr>
              <a:t>Supposons que vous ayez effectué des modi cations dans un des chier </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fr" sz="1300">
                <a:solidFill>
                  <a:srgbClr val="333333"/>
                </a:solidFill>
                <a:highlight>
                  <a:srgbClr val="FFFFFF"/>
                </a:highlight>
              </a:rPr>
              <a:t>Si vous avez modi é ce chier et que vous l’avez enregistré, faites un</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dans la console pour voir :</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Les lignes ajoutées sont précédées d’un « + » tandis que les lignes supprimées sont précédées d’un « - ». Normalement les lignes sont</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colorées et donc faciles à repérer.</a:t>
            </a:r>
            <a:endParaRPr sz="13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a7b888fd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a7b888fd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Indexer l’ajout ou les changements d’un fichier avant de</a:t>
            </a:r>
            <a:endParaRPr/>
          </a:p>
          <a:p>
            <a:pPr indent="0" lvl="0" marL="0" rtl="0" algn="l">
              <a:spcBef>
                <a:spcPts val="0"/>
              </a:spcBef>
              <a:spcAft>
                <a:spcPts val="0"/>
              </a:spcAft>
              <a:buClr>
                <a:schemeClr val="dk1"/>
              </a:buClr>
              <a:buSzPts val="1100"/>
              <a:buFont typeface="Arial"/>
              <a:buNone/>
            </a:pPr>
            <a:r>
              <a:rPr lang="fr"/>
              <a:t>soumettre (commit) les modifications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485998ee0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485998ee0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a7b888fd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a7b888fd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Qu’est-ce qu’on appelle une modification du code source ?</a:t>
            </a:r>
            <a:endParaRPr/>
          </a:p>
          <a:p>
            <a:pPr indent="0" lvl="0" marL="0" rtl="0" algn="l">
              <a:spcBef>
                <a:spcPts val="0"/>
              </a:spcBef>
              <a:spcAft>
                <a:spcPts val="0"/>
              </a:spcAft>
              <a:buClr>
                <a:schemeClr val="dk1"/>
              </a:buClr>
              <a:buSzPts val="1100"/>
              <a:buFont typeface="Arial"/>
              <a:buNone/>
            </a:pPr>
            <a:r>
              <a:rPr lang="fr"/>
              <a:t>C’est un ensemble de changements qui permet soit de régler un bug, soit d’ajouter une fonctionnalité.</a:t>
            </a:r>
            <a:endParaRPr/>
          </a:p>
          <a:p>
            <a:pPr indent="0" lvl="0" marL="0" rtl="0" algn="l">
              <a:spcBef>
                <a:spcPts val="0"/>
              </a:spcBef>
              <a:spcAft>
                <a:spcPts val="0"/>
              </a:spcAft>
              <a:buClr>
                <a:schemeClr val="dk1"/>
              </a:buClr>
              <a:buSzPts val="1100"/>
              <a:buFont typeface="Arial"/>
              <a:buNone/>
            </a:pPr>
            <a:r>
              <a:rPr lang="fr"/>
              <a:t>Cela peut aussi bien correspondre à une ligne changée dans un chier que 50 lignes changées dans un chier A et 25 lignes dans un</a:t>
            </a:r>
            <a:endParaRPr/>
          </a:p>
          <a:p>
            <a:pPr indent="0" lvl="0" marL="0" rtl="0" algn="l">
              <a:spcBef>
                <a:spcPts val="0"/>
              </a:spcBef>
              <a:spcAft>
                <a:spcPts val="0"/>
              </a:spcAft>
              <a:buClr>
                <a:schemeClr val="dk1"/>
              </a:buClr>
              <a:buSzPts val="1100"/>
              <a:buFont typeface="Arial"/>
              <a:buNone/>
            </a:pPr>
            <a:r>
              <a:rPr lang="fr"/>
              <a:t>cahier</a:t>
            </a:r>
            <a:r>
              <a:rPr lang="fr"/>
              <a:t> B. Un commit représente donc un ensemble de changements. À vous de déterminer, dès que vos changements sont stables,</a:t>
            </a:r>
            <a:endParaRPr/>
          </a:p>
          <a:p>
            <a:pPr indent="0" lvl="0" marL="0" rtl="0" algn="l">
              <a:spcBef>
                <a:spcPts val="0"/>
              </a:spcBef>
              <a:spcAft>
                <a:spcPts val="0"/>
              </a:spcAft>
              <a:buNone/>
            </a:pPr>
            <a:r>
              <a:rPr lang="fr"/>
              <a:t>quand vous devez faire un commit. le commit est l’action valider l’envoie de ses modifications locales vers le serveur centrale</a:t>
            </a:r>
            <a:endParaRPr/>
          </a:p>
          <a:p>
            <a:pPr indent="0" lvl="0" marL="0" rtl="0" algn="l">
              <a:spcBef>
                <a:spcPts val="0"/>
              </a:spcBef>
              <a:spcAft>
                <a:spcPts val="0"/>
              </a:spcAft>
              <a:buClr>
                <a:schemeClr val="dk1"/>
              </a:buClr>
              <a:buSzPts val="1100"/>
              <a:buFont typeface="Arial"/>
              <a:buNone/>
            </a:pPr>
            <a:r>
              <a:rPr lang="fr"/>
              <a:t>À titre indicatif, si vous travaillez toute une journée sur un code et que vous ne faites qu’un commit à la n de la journée, c’est</a:t>
            </a:r>
            <a:endParaRPr/>
          </a:p>
          <a:p>
            <a:pPr indent="0" lvl="0" marL="0" rtl="0" algn="l">
              <a:spcBef>
                <a:spcPts val="0"/>
              </a:spcBef>
              <a:spcAft>
                <a:spcPts val="0"/>
              </a:spcAft>
              <a:buClr>
                <a:schemeClr val="dk1"/>
              </a:buClr>
              <a:buSzPts val="1100"/>
              <a:buFont typeface="Arial"/>
              <a:buNone/>
            </a:pPr>
            <a:r>
              <a:rPr lang="fr"/>
              <a:t>qu’il y a un problème (sauf si vous avez passé toute la journée sur le même bug). Les commits sont là pour « valider »</a:t>
            </a:r>
            <a:endParaRPr/>
          </a:p>
          <a:p>
            <a:pPr indent="0" lvl="0" marL="0" rtl="0" algn="l">
              <a:spcBef>
                <a:spcPts val="0"/>
              </a:spcBef>
              <a:spcAft>
                <a:spcPts val="0"/>
              </a:spcAft>
              <a:buClr>
                <a:schemeClr val="dk1"/>
              </a:buClr>
              <a:buSzPts val="1100"/>
              <a:buFont typeface="Arial"/>
              <a:buNone/>
            </a:pPr>
            <a:r>
              <a:rPr lang="fr"/>
              <a:t>l’avancement de votre projet : n’en faites pas un pour chaque ligne de code modi ée, mais n’attendez pas d’avoir fait 50</a:t>
            </a:r>
            <a:endParaRPr/>
          </a:p>
          <a:p>
            <a:pPr indent="0" lvl="0" marL="0" rtl="0" algn="l">
              <a:spcBef>
                <a:spcPts val="0"/>
              </a:spcBef>
              <a:spcAft>
                <a:spcPts val="0"/>
              </a:spcAft>
              <a:buClr>
                <a:schemeClr val="dk1"/>
              </a:buClr>
              <a:buSzPts val="1100"/>
              <a:buFont typeface="Arial"/>
              <a:buNone/>
            </a:pPr>
            <a:r>
              <a:rPr lang="fr"/>
              <a:t>modi cations différentes non plus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sz="1300">
                <a:solidFill>
                  <a:srgbClr val="333333"/>
                </a:solidFill>
                <a:highlight>
                  <a:srgbClr val="FFFFFF"/>
                </a:highlight>
              </a:rPr>
              <a:t>Pour rappel, lorsqu’on effectue un commit, Git stocke en fait un objet </a:t>
            </a:r>
            <a:r>
              <a:rPr lang="fr" sz="1150">
                <a:solidFill>
                  <a:srgbClr val="DC1A1A"/>
                </a:solidFill>
                <a:highlight>
                  <a:srgbClr val="F9F2F4"/>
                </a:highlight>
              </a:rPr>
              <a:t>commit</a:t>
            </a:r>
            <a:r>
              <a:rPr lang="fr" sz="1300">
                <a:solidFill>
                  <a:srgbClr val="333333"/>
                </a:solidFill>
                <a:highlight>
                  <a:srgbClr val="FFFFFF"/>
                </a:highlight>
              </a:rPr>
              <a:t> qui contient les nom et prénom de l’auteur du commit, le message renseigné lors de la création du commit ainsi qu’un pointeur vers l’instantané du contenu indexé et des pointeurs vers le ou les commits précédant directement le commit courant.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a7b888fd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a7b888f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6"/>
              </a:lnSpc>
              <a:spcBef>
                <a:spcPts val="0"/>
              </a:spcBef>
              <a:spcAft>
                <a:spcPts val="0"/>
              </a:spcAft>
              <a:buClr>
                <a:schemeClr val="dk1"/>
              </a:buClr>
              <a:buSzPts val="1100"/>
              <a:buFont typeface="Arial"/>
              <a:buNone/>
            </a:pPr>
            <a:r>
              <a:rPr lang="fr" sz="1300">
                <a:solidFill>
                  <a:srgbClr val="333333"/>
                </a:solidFill>
                <a:highlight>
                  <a:srgbClr val="FFFFFF"/>
                </a:highlight>
              </a:rPr>
              <a:t>Les branches font partie du cœur même de Git et constituent un de ses principaux atouts. C’est un moyen de travailler en parallèle</a:t>
            </a:r>
            <a:endParaRPr sz="1300">
              <a:solidFill>
                <a:srgbClr val="333333"/>
              </a:solidFill>
              <a:highlight>
                <a:srgbClr val="FFFFFF"/>
              </a:highlight>
            </a:endParaRPr>
          </a:p>
          <a:p>
            <a:pPr indent="0" lvl="0" marL="0" rtl="0" algn="l">
              <a:lnSpc>
                <a:spcPct val="155556"/>
              </a:lnSpc>
              <a:spcBef>
                <a:spcPts val="2200"/>
              </a:spcBef>
              <a:spcAft>
                <a:spcPts val="0"/>
              </a:spcAft>
              <a:buNone/>
            </a:pPr>
            <a:r>
              <a:rPr lang="fr" sz="1300">
                <a:solidFill>
                  <a:srgbClr val="333333"/>
                </a:solidFill>
                <a:highlight>
                  <a:srgbClr val="FFFFFF"/>
                </a:highlight>
              </a:rPr>
              <a:t>sur d’autres fonctionnalités. C’est comme si vous aviez quelque part une « copie » du code source du site qui vous permet de tester</a:t>
            </a:r>
            <a:endParaRPr sz="1300">
              <a:solidFill>
                <a:srgbClr val="333333"/>
              </a:solidFill>
              <a:highlight>
                <a:srgbClr val="FFFFFF"/>
              </a:highlight>
            </a:endParaRPr>
          </a:p>
          <a:p>
            <a:pPr indent="0" lvl="0" marL="0" rtl="0" algn="l">
              <a:lnSpc>
                <a:spcPct val="155556"/>
              </a:lnSpc>
              <a:spcBef>
                <a:spcPts val="2200"/>
              </a:spcBef>
              <a:spcAft>
                <a:spcPts val="0"/>
              </a:spcAft>
              <a:buClr>
                <a:schemeClr val="dk1"/>
              </a:buClr>
              <a:buSzPts val="1100"/>
              <a:buFont typeface="Arial"/>
              <a:buNone/>
            </a:pPr>
            <a:r>
              <a:t/>
            </a:r>
            <a:endParaRPr sz="1300">
              <a:solidFill>
                <a:srgbClr val="333333"/>
              </a:solidFill>
              <a:highlight>
                <a:srgbClr val="FFFFFF"/>
              </a:highlight>
            </a:endParaRPr>
          </a:p>
          <a:p>
            <a:pPr indent="0" lvl="0" marL="0" rtl="0" algn="l">
              <a:lnSpc>
                <a:spcPct val="155556"/>
              </a:lnSpc>
              <a:spcBef>
                <a:spcPts val="2200"/>
              </a:spcBef>
              <a:spcAft>
                <a:spcPts val="0"/>
              </a:spcAft>
              <a:buClr>
                <a:schemeClr val="dk1"/>
              </a:buClr>
              <a:buSzPts val="1100"/>
              <a:buFont typeface="Arial"/>
              <a:buNone/>
            </a:pPr>
            <a:r>
              <a:rPr lang="fr" sz="1300">
                <a:solidFill>
                  <a:srgbClr val="333333"/>
                </a:solidFill>
                <a:highlight>
                  <a:srgbClr val="FFFFFF"/>
                </a:highlight>
              </a:rPr>
              <a:t>vos idées les plus folles et de véri er si elles fonctionnent avant de les intégrer au véritable code source de votre projet.</a:t>
            </a:r>
            <a:endParaRPr sz="1300">
              <a:solidFill>
                <a:srgbClr val="333333"/>
              </a:solidFill>
              <a:highlight>
                <a:srgbClr val="FFFFFF"/>
              </a:highlight>
            </a:endParaRPr>
          </a:p>
          <a:p>
            <a:pPr indent="0" lvl="0" marL="0" rtl="0" algn="l">
              <a:lnSpc>
                <a:spcPct val="155556"/>
              </a:lnSpc>
              <a:spcBef>
                <a:spcPts val="2200"/>
              </a:spcBef>
              <a:spcAft>
                <a:spcPts val="0"/>
              </a:spcAft>
              <a:buClr>
                <a:schemeClr val="dk1"/>
              </a:buClr>
              <a:buSzPts val="1100"/>
              <a:buFont typeface="Arial"/>
              <a:buNone/>
            </a:pPr>
            <a:r>
              <a:rPr lang="fr" sz="1300">
                <a:solidFill>
                  <a:srgbClr val="333333"/>
                </a:solidFill>
                <a:highlight>
                  <a:srgbClr val="FFFFFF"/>
                </a:highlight>
              </a:rPr>
              <a:t>Supposons que vous ayez une idée pour améliorer la gestion des erreurs dans votre programme mais que vous ne soyez pas sûrs</a:t>
            </a:r>
            <a:endParaRPr sz="1300">
              <a:solidFill>
                <a:srgbClr val="333333"/>
              </a:solidFill>
              <a:highlight>
                <a:srgbClr val="FFFFFF"/>
              </a:highlight>
            </a:endParaRPr>
          </a:p>
          <a:p>
            <a:pPr indent="0" lvl="0" marL="0" rtl="0" algn="l">
              <a:lnSpc>
                <a:spcPct val="155556"/>
              </a:lnSpc>
              <a:spcBef>
                <a:spcPts val="2200"/>
              </a:spcBef>
              <a:spcAft>
                <a:spcPts val="0"/>
              </a:spcAft>
              <a:buClr>
                <a:schemeClr val="dk1"/>
              </a:buClr>
              <a:buSzPts val="1100"/>
              <a:buFont typeface="Arial"/>
              <a:buNone/>
            </a:pPr>
            <a:r>
              <a:rPr lang="fr" sz="1300">
                <a:solidFill>
                  <a:srgbClr val="333333"/>
                </a:solidFill>
                <a:highlight>
                  <a:srgbClr val="FFFFFF"/>
                </a:highlight>
              </a:rPr>
              <a:t>qu’elle va fonctionner : vous voulez faire des tests, ça va vous prendre du temps, donc vous ne voulez pas que votre projet incorpore</a:t>
            </a:r>
            <a:endParaRPr sz="1300">
              <a:solidFill>
                <a:srgbClr val="333333"/>
              </a:solidFill>
              <a:highlight>
                <a:srgbClr val="FFFFFF"/>
              </a:highlight>
            </a:endParaRPr>
          </a:p>
          <a:p>
            <a:pPr indent="0" lvl="0" marL="0" rtl="0" algn="l">
              <a:lnSpc>
                <a:spcPct val="155556"/>
              </a:lnSpc>
              <a:spcBef>
                <a:spcPts val="2200"/>
              </a:spcBef>
              <a:spcAft>
                <a:spcPts val="0"/>
              </a:spcAft>
              <a:buNone/>
            </a:pPr>
            <a:r>
              <a:rPr lang="fr" sz="1300">
                <a:solidFill>
                  <a:srgbClr val="333333"/>
                </a:solidFill>
                <a:highlight>
                  <a:srgbClr val="FFFFFF"/>
                </a:highlight>
              </a:rPr>
              <a:t>ces changements dans l’immédiat.</a:t>
            </a:r>
            <a:endParaRPr sz="1300">
              <a:solidFill>
                <a:srgbClr val="333333"/>
              </a:solidFill>
              <a:highlight>
                <a:srgbClr val="FFFFFF"/>
              </a:highlight>
            </a:endParaRPr>
          </a:p>
          <a:p>
            <a:pPr indent="0" lvl="0" marL="0" rtl="0" algn="l">
              <a:lnSpc>
                <a:spcPct val="155556"/>
              </a:lnSpc>
              <a:spcBef>
                <a:spcPts val="2200"/>
              </a:spcBef>
              <a:spcAft>
                <a:spcPts val="0"/>
              </a:spcAft>
              <a:buNone/>
            </a:pPr>
            <a:r>
              <a:rPr lang="fr" sz="1300">
                <a:solidFill>
                  <a:srgbClr val="333333"/>
                </a:solidFill>
                <a:highlight>
                  <a:srgbClr val="FFFFFF"/>
                </a:highlight>
              </a:rPr>
              <a:t>Git a une approche totalement différente des branches qui rend la création de nouvelles branches et la fusion de branche très facile à réaliser. Une branche, dans Git, est simplement un pointeur vers un commit (une branche n’est qu’un simple fichier contenant les 40 caractères de l’empreinte SHA-1 du commit sur lequel elle pointe).</a:t>
            </a:r>
            <a:endParaRPr sz="1300">
              <a:solidFill>
                <a:srgbClr val="333333"/>
              </a:solidFill>
              <a:highlight>
                <a:srgbClr val="FFFFFF"/>
              </a:highlight>
            </a:endParaRPr>
          </a:p>
          <a:p>
            <a:pPr indent="0" lvl="0" marL="0" rtl="0" algn="just">
              <a:lnSpc>
                <a:spcPct val="115000"/>
              </a:lnSpc>
              <a:spcBef>
                <a:spcPts val="2200"/>
              </a:spcBef>
              <a:spcAft>
                <a:spcPts val="0"/>
              </a:spcAft>
              <a:buNone/>
            </a:pPr>
            <a:r>
              <a:rPr lang="fr" sz="1300">
                <a:solidFill>
                  <a:srgbClr val="333333"/>
                </a:solidFill>
                <a:highlight>
                  <a:srgbClr val="FFFFFF"/>
                </a:highlight>
              </a:rPr>
              <a:t>La branche par défaut dans Git s’appelle </a:t>
            </a:r>
            <a:r>
              <a:rPr lang="fr" sz="1150">
                <a:solidFill>
                  <a:srgbClr val="DC1A1A"/>
                </a:solidFill>
                <a:highlight>
                  <a:srgbClr val="F9F2F4"/>
                </a:highlight>
              </a:rPr>
              <a:t>master</a:t>
            </a:r>
            <a:r>
              <a:rPr lang="fr" sz="1300">
                <a:solidFill>
                  <a:srgbClr val="333333"/>
                </a:solidFill>
                <a:highlight>
                  <a:srgbClr val="FFFFFF"/>
                </a:highlight>
              </a:rPr>
              <a:t>. Cette branche </a:t>
            </a:r>
            <a:r>
              <a:rPr lang="fr" sz="1150">
                <a:solidFill>
                  <a:srgbClr val="DC1A1A"/>
                </a:solidFill>
                <a:highlight>
                  <a:srgbClr val="F9F2F4"/>
                </a:highlight>
              </a:rPr>
              <a:t>master</a:t>
            </a:r>
            <a:r>
              <a:rPr lang="fr" sz="1300">
                <a:solidFill>
                  <a:srgbClr val="333333"/>
                </a:solidFill>
                <a:highlight>
                  <a:srgbClr val="FFFFFF"/>
                </a:highlight>
              </a:rPr>
              <a:t> va se déplacer automatiquement à chaque nouveau commit pour pointer sur le dernier commit effectué tant qu’on reste sur cette branche.</a:t>
            </a:r>
            <a:endParaRPr sz="1300">
              <a:solidFill>
                <a:srgbClr val="333333"/>
              </a:solidFill>
              <a:highlight>
                <a:srgbClr val="FFFFFF"/>
              </a:highlight>
            </a:endParaRPr>
          </a:p>
          <a:p>
            <a:pPr indent="0" lvl="0" marL="0" rtl="0" algn="just">
              <a:lnSpc>
                <a:spcPct val="115000"/>
              </a:lnSpc>
              <a:spcBef>
                <a:spcPts val="1900"/>
              </a:spcBef>
              <a:spcAft>
                <a:spcPts val="0"/>
              </a:spcAft>
              <a:buNone/>
            </a:pPr>
            <a:r>
              <a:rPr lang="fr" sz="1300">
                <a:solidFill>
                  <a:srgbClr val="333333"/>
                </a:solidFill>
                <a:highlight>
                  <a:srgbClr val="FFFFFF"/>
                </a:highlight>
              </a:rPr>
              <a:t>Notez que la branche </a:t>
            </a:r>
            <a:r>
              <a:rPr lang="fr" sz="1150">
                <a:solidFill>
                  <a:srgbClr val="DC1A1A"/>
                </a:solidFill>
                <a:highlight>
                  <a:srgbClr val="F9F2F4"/>
                </a:highlight>
              </a:rPr>
              <a:t>master</a:t>
            </a:r>
            <a:r>
              <a:rPr lang="fr" sz="1300">
                <a:solidFill>
                  <a:srgbClr val="333333"/>
                </a:solidFill>
                <a:highlight>
                  <a:srgbClr val="FFFFFF"/>
                </a:highlight>
              </a:rPr>
              <a:t> n’est pas une branche spéciale pour </a:t>
            </a:r>
            <a:r>
              <a:rPr lang="fr" sz="1300">
                <a:solidFill>
                  <a:srgbClr val="333333"/>
                </a:solidFill>
                <a:highlight>
                  <a:srgbClr val="FFFFFF"/>
                </a:highlight>
              </a:rPr>
              <a:t>Gît</a:t>
            </a:r>
            <a:r>
              <a:rPr lang="fr" sz="1300">
                <a:solidFill>
                  <a:srgbClr val="333333"/>
                </a:solidFill>
                <a:highlight>
                  <a:srgbClr val="FFFFFF"/>
                </a:highlight>
              </a:rPr>
              <a:t> : elle est traitée de la même façon que les autres branches. L’idée est que lorsqu’on tape une commande </a:t>
            </a:r>
            <a:r>
              <a:rPr lang="fr" sz="1150">
                <a:solidFill>
                  <a:srgbClr val="DC1A1A"/>
                </a:solidFill>
                <a:highlight>
                  <a:srgbClr val="F9F2F4"/>
                </a:highlight>
              </a:rPr>
              <a:t>git init</a:t>
            </a:r>
            <a:r>
              <a:rPr lang="fr" sz="1300">
                <a:solidFill>
                  <a:srgbClr val="333333"/>
                </a:solidFill>
                <a:highlight>
                  <a:srgbClr val="FFFFFF"/>
                </a:highlight>
              </a:rPr>
              <a:t>, une branche est automatiquement créée et que le nom donné à cette branche par Git par défaut est “master”. On pourrait très bien la renommer ensuite mais ça ne présente généralement aucun intérêt.</a:t>
            </a:r>
            <a:endParaRPr sz="1300">
              <a:solidFill>
                <a:srgbClr val="333333"/>
              </a:solidFill>
              <a:highlight>
                <a:srgbClr val="FFFFFF"/>
              </a:highlight>
            </a:endParaRPr>
          </a:p>
          <a:p>
            <a:pPr indent="0" lvl="0" marL="0" rtl="0" algn="l">
              <a:lnSpc>
                <a:spcPct val="155556"/>
              </a:lnSpc>
              <a:spcBef>
                <a:spcPts val="1900"/>
              </a:spcBef>
              <a:spcAft>
                <a:spcPts val="0"/>
              </a:spcAft>
              <a:buNone/>
            </a:pPr>
            <a:r>
              <a:t/>
            </a:r>
            <a:endParaRPr sz="1300">
              <a:solidFill>
                <a:srgbClr val="333333"/>
              </a:solidFill>
              <a:highlight>
                <a:srgbClr val="FFFFFF"/>
              </a:highlight>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a7b888f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a7b888f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300">
                <a:solidFill>
                  <a:srgbClr val="333333"/>
                </a:solidFill>
                <a:highlight>
                  <a:srgbClr val="FFFFFF"/>
                </a:highlight>
              </a:rPr>
              <a:t>Pour créer une nouvelle branche, on utilise la commande </a:t>
            </a:r>
            <a:r>
              <a:rPr lang="fr" sz="1150">
                <a:solidFill>
                  <a:srgbClr val="DC1A1A"/>
                </a:solidFill>
                <a:highlight>
                  <a:srgbClr val="F9F2F4"/>
                </a:highlight>
              </a:rPr>
              <a:t>git branch nom-de-la-branche</a:t>
            </a:r>
            <a:r>
              <a:rPr lang="fr" sz="1300">
                <a:solidFill>
                  <a:srgbClr val="333333"/>
                </a:solidFill>
                <a:highlight>
                  <a:srgbClr val="FFFFFF"/>
                </a:highlight>
              </a:rPr>
              <a:t>. Cette syntaxe va créer un nouveau pointeur vers le dernier commit effectué (le commit courant). A ce stade, vous allez donc avoir deux branches (deux pointeurs) vers le dernier commit : la branche master et la branche tout juste créée.</a:t>
            </a:r>
            <a:endParaRPr sz="1300">
              <a:solidFill>
                <a:srgbClr val="333333"/>
              </a:solidFill>
              <a:highlight>
                <a:srgbClr val="FFFFFF"/>
              </a:highlight>
            </a:endParaRPr>
          </a:p>
          <a:p>
            <a:pPr indent="0" lvl="0" marL="0" rtl="0" algn="l">
              <a:lnSpc>
                <a:spcPct val="115000"/>
              </a:lnSpc>
              <a:spcBef>
                <a:spcPts val="1900"/>
              </a:spcBef>
              <a:spcAft>
                <a:spcPts val="0"/>
              </a:spcAft>
              <a:buNone/>
            </a:pPr>
            <a:r>
              <a:t/>
            </a:r>
            <a:endParaRPr>
              <a:solidFill>
                <a:schemeClr val="dk1"/>
              </a:solidFill>
            </a:endParaRPr>
          </a:p>
          <a:p>
            <a:pPr indent="0" lvl="0" marL="0" rtl="0" algn="just">
              <a:lnSpc>
                <a:spcPct val="115000"/>
              </a:lnSpc>
              <a:spcBef>
                <a:spcPts val="0"/>
              </a:spcBef>
              <a:spcAft>
                <a:spcPts val="0"/>
              </a:spcAft>
              <a:buNone/>
            </a:pPr>
            <a:r>
              <a:t/>
            </a:r>
            <a:endParaRPr/>
          </a:p>
          <a:p>
            <a:pPr indent="0" lvl="0" marL="0" rtl="0" algn="l">
              <a:spcBef>
                <a:spcPts val="19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a7b888fd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a7b888fd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300">
                <a:solidFill>
                  <a:srgbClr val="333333"/>
                </a:solidFill>
                <a:highlight>
                  <a:srgbClr val="FFFFFF"/>
                </a:highlight>
              </a:rPr>
              <a:t>Pour déterminer quel pointeur vous utilisez, c’est-à-dire sur quelle branche vous vous trouvez, Git utilise un autre pointeur spécial appelé </a:t>
            </a:r>
            <a:r>
              <a:rPr lang="fr" sz="1150">
                <a:solidFill>
                  <a:srgbClr val="DC1A1A"/>
                </a:solidFill>
                <a:highlight>
                  <a:srgbClr val="F9F2F4"/>
                </a:highlight>
              </a:rPr>
              <a:t>HEAD</a:t>
            </a:r>
            <a:r>
              <a:rPr lang="fr" sz="1300">
                <a:solidFill>
                  <a:srgbClr val="333333"/>
                </a:solidFill>
                <a:highlight>
                  <a:srgbClr val="FFFFFF"/>
                </a:highlight>
              </a:rPr>
              <a:t>. </a:t>
            </a:r>
            <a:r>
              <a:rPr lang="fr" sz="1150">
                <a:solidFill>
                  <a:srgbClr val="DC1A1A"/>
                </a:solidFill>
                <a:highlight>
                  <a:srgbClr val="F9F2F4"/>
                </a:highlight>
              </a:rPr>
              <a:t>HEAD</a:t>
            </a:r>
            <a:r>
              <a:rPr lang="fr" sz="1300">
                <a:solidFill>
                  <a:srgbClr val="333333"/>
                </a:solidFill>
                <a:highlight>
                  <a:srgbClr val="FFFFFF"/>
                </a:highlight>
              </a:rPr>
              <a:t> pointe sur la branche master par défaut. Notez que la commande </a:t>
            </a:r>
            <a:r>
              <a:rPr lang="fr" sz="1150">
                <a:solidFill>
                  <a:srgbClr val="DC1A1A"/>
                </a:solidFill>
                <a:highlight>
                  <a:srgbClr val="F9F2F4"/>
                </a:highlight>
              </a:rPr>
              <a:t>git branch</a:t>
            </a:r>
            <a:r>
              <a:rPr lang="fr" sz="1300">
                <a:solidFill>
                  <a:srgbClr val="333333"/>
                </a:solidFill>
                <a:highlight>
                  <a:srgbClr val="FFFFFF"/>
                </a:highlight>
              </a:rPr>
              <a:t> permet de créer une nouvelle branche mais ne déplace pas </a:t>
            </a:r>
            <a:r>
              <a:rPr lang="fr" sz="1150">
                <a:solidFill>
                  <a:srgbClr val="DC1A1A"/>
                </a:solidFill>
                <a:highlight>
                  <a:srgbClr val="F9F2F4"/>
                </a:highlight>
              </a:rPr>
              <a:t>HEAD</a:t>
            </a:r>
            <a:r>
              <a:rPr lang="fr" sz="1300">
                <a:solidFill>
                  <a:srgbClr val="333333"/>
                </a:solidFill>
                <a:highlight>
                  <a:srgbClr val="FFFFFF"/>
                </a:highlight>
              </a:rPr>
              <a:t>.</a:t>
            </a:r>
            <a:endParaRPr sz="1300">
              <a:solidFill>
                <a:srgbClr val="333333"/>
              </a:solidFill>
              <a:highlight>
                <a:srgbClr val="FFFFFF"/>
              </a:highlight>
            </a:endParaRPr>
          </a:p>
          <a:p>
            <a:pPr indent="0" lvl="0" marL="0" rtl="0" algn="just">
              <a:lnSpc>
                <a:spcPct val="115000"/>
              </a:lnSpc>
              <a:spcBef>
                <a:spcPts val="1900"/>
              </a:spcBef>
              <a:spcAft>
                <a:spcPts val="0"/>
              </a:spcAft>
              <a:buNone/>
            </a:pPr>
            <a:r>
              <a:rPr lang="fr" sz="1300">
                <a:solidFill>
                  <a:srgbClr val="333333"/>
                </a:solidFill>
                <a:highlight>
                  <a:srgbClr val="FFFFFF"/>
                </a:highlight>
              </a:rPr>
              <a:t>Nous allons donc devoir déplacer explicitement </a:t>
            </a:r>
            <a:r>
              <a:rPr lang="fr" sz="1150">
                <a:solidFill>
                  <a:srgbClr val="DC1A1A"/>
                </a:solidFill>
                <a:highlight>
                  <a:srgbClr val="F9F2F4"/>
                </a:highlight>
              </a:rPr>
              <a:t>HEAD</a:t>
            </a:r>
            <a:r>
              <a:rPr lang="fr" sz="1300">
                <a:solidFill>
                  <a:srgbClr val="333333"/>
                </a:solidFill>
                <a:highlight>
                  <a:srgbClr val="FFFFFF"/>
                </a:highlight>
              </a:rPr>
              <a:t> pour indiquer à Git qu’on souhaite basculer sur une autre branche. On utilise pour cela la commande </a:t>
            </a:r>
            <a:r>
              <a:rPr lang="fr" sz="1150">
                <a:solidFill>
                  <a:srgbClr val="DC1A1A"/>
                </a:solidFill>
                <a:highlight>
                  <a:srgbClr val="F9F2F4"/>
                </a:highlight>
              </a:rPr>
              <a:t>git checkout</a:t>
            </a:r>
            <a:r>
              <a:rPr lang="fr" sz="1300">
                <a:solidFill>
                  <a:srgbClr val="333333"/>
                </a:solidFill>
                <a:highlight>
                  <a:srgbClr val="FFFFFF"/>
                </a:highlight>
              </a:rPr>
              <a:t> suivi du nom de la branche sur laquelle on souhaite basculer.</a:t>
            </a:r>
            <a:endParaRPr sz="1300">
              <a:solidFill>
                <a:srgbClr val="333333"/>
              </a:solidFill>
              <a:highlight>
                <a:srgbClr val="FFFFFF"/>
              </a:highlight>
            </a:endParaRPr>
          </a:p>
          <a:p>
            <a:pPr indent="0" lvl="0" marL="0" rtl="0" algn="l">
              <a:lnSpc>
                <a:spcPct val="115000"/>
              </a:lnSpc>
              <a:spcBef>
                <a:spcPts val="190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900"/>
              </a:spcBef>
              <a:spcAft>
                <a:spcPts val="0"/>
              </a:spcAft>
              <a:buClr>
                <a:schemeClr val="dk1"/>
              </a:buClr>
              <a:buSzPts val="1100"/>
              <a:buFont typeface="Arial"/>
              <a:buNone/>
            </a:pPr>
            <a:r>
              <a:t/>
            </a:r>
            <a:endParaRPr sz="1300">
              <a:solidFill>
                <a:srgbClr val="333333"/>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1fb9009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1fb90093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sz="1300">
                <a:solidFill>
                  <a:srgbClr val="333333"/>
                </a:solidFill>
                <a:highlight>
                  <a:srgbClr val="FFFFFF"/>
                </a:highlight>
              </a:rPr>
              <a:t>Pour déterminer quel pointeur vous utilisez, c’est-à-dire sur quelle branche vous vous trouvez, Git utilise un autre pointeur spécial appelé </a:t>
            </a:r>
            <a:r>
              <a:rPr lang="fr" sz="1150">
                <a:solidFill>
                  <a:srgbClr val="DC1A1A"/>
                </a:solidFill>
                <a:highlight>
                  <a:srgbClr val="F9F2F4"/>
                </a:highlight>
              </a:rPr>
              <a:t>HEAD</a:t>
            </a:r>
            <a:r>
              <a:rPr lang="fr" sz="1300">
                <a:solidFill>
                  <a:srgbClr val="333333"/>
                </a:solidFill>
                <a:highlight>
                  <a:srgbClr val="FFFFFF"/>
                </a:highlight>
              </a:rPr>
              <a:t>. </a:t>
            </a:r>
            <a:r>
              <a:rPr lang="fr" sz="1150">
                <a:solidFill>
                  <a:srgbClr val="DC1A1A"/>
                </a:solidFill>
                <a:highlight>
                  <a:srgbClr val="F9F2F4"/>
                </a:highlight>
              </a:rPr>
              <a:t>HEAD</a:t>
            </a:r>
            <a:r>
              <a:rPr lang="fr" sz="1300">
                <a:solidFill>
                  <a:srgbClr val="333333"/>
                </a:solidFill>
                <a:highlight>
                  <a:srgbClr val="FFFFFF"/>
                </a:highlight>
              </a:rPr>
              <a:t> pointe sur la branche master par défaut. Notez que la commande </a:t>
            </a:r>
            <a:r>
              <a:rPr lang="fr" sz="1150">
                <a:solidFill>
                  <a:srgbClr val="DC1A1A"/>
                </a:solidFill>
                <a:highlight>
                  <a:srgbClr val="F9F2F4"/>
                </a:highlight>
              </a:rPr>
              <a:t>git branch</a:t>
            </a:r>
            <a:r>
              <a:rPr lang="fr" sz="1300">
                <a:solidFill>
                  <a:srgbClr val="333333"/>
                </a:solidFill>
                <a:highlight>
                  <a:srgbClr val="FFFFFF"/>
                </a:highlight>
              </a:rPr>
              <a:t> permet de créer une nouvelle branche mais ne déplace pas </a:t>
            </a:r>
            <a:r>
              <a:rPr lang="fr" sz="1150">
                <a:solidFill>
                  <a:srgbClr val="DC1A1A"/>
                </a:solidFill>
                <a:highlight>
                  <a:srgbClr val="F9F2F4"/>
                </a:highlight>
              </a:rPr>
              <a:t>HEAD</a:t>
            </a:r>
            <a:r>
              <a:rPr lang="fr" sz="1300">
                <a:solidFill>
                  <a:srgbClr val="333333"/>
                </a:solidFill>
                <a:highlight>
                  <a:srgbClr val="FFFFFF"/>
                </a:highlight>
              </a:rPr>
              <a:t>.</a:t>
            </a:r>
            <a:endParaRPr sz="1300">
              <a:solidFill>
                <a:srgbClr val="333333"/>
              </a:solidFill>
              <a:highlight>
                <a:srgbClr val="FFFFFF"/>
              </a:highlight>
            </a:endParaRPr>
          </a:p>
          <a:p>
            <a:pPr indent="0" lvl="0" marL="0" rtl="0" algn="just">
              <a:lnSpc>
                <a:spcPct val="115000"/>
              </a:lnSpc>
              <a:spcBef>
                <a:spcPts val="1900"/>
              </a:spcBef>
              <a:spcAft>
                <a:spcPts val="0"/>
              </a:spcAft>
              <a:buNone/>
            </a:pPr>
            <a:r>
              <a:rPr lang="fr" sz="1300">
                <a:solidFill>
                  <a:srgbClr val="333333"/>
                </a:solidFill>
                <a:highlight>
                  <a:srgbClr val="FFFFFF"/>
                </a:highlight>
              </a:rPr>
              <a:t>Nous allons donc devoir déplacer explicitement </a:t>
            </a:r>
            <a:r>
              <a:rPr lang="fr" sz="1150">
                <a:solidFill>
                  <a:srgbClr val="DC1A1A"/>
                </a:solidFill>
                <a:highlight>
                  <a:srgbClr val="F9F2F4"/>
                </a:highlight>
              </a:rPr>
              <a:t>HEAD</a:t>
            </a:r>
            <a:r>
              <a:rPr lang="fr" sz="1300">
                <a:solidFill>
                  <a:srgbClr val="333333"/>
                </a:solidFill>
                <a:highlight>
                  <a:srgbClr val="FFFFFF"/>
                </a:highlight>
              </a:rPr>
              <a:t> pour indiquer à Git qu’on souhaite basculer sur une autre branche. On utilise pour cela la commande </a:t>
            </a:r>
            <a:r>
              <a:rPr lang="fr" sz="1150">
                <a:solidFill>
                  <a:srgbClr val="DC1A1A"/>
                </a:solidFill>
                <a:highlight>
                  <a:srgbClr val="F9F2F4"/>
                </a:highlight>
              </a:rPr>
              <a:t>git checkout</a:t>
            </a:r>
            <a:r>
              <a:rPr lang="fr" sz="1300">
                <a:solidFill>
                  <a:srgbClr val="333333"/>
                </a:solidFill>
                <a:highlight>
                  <a:srgbClr val="FFFFFF"/>
                </a:highlight>
              </a:rPr>
              <a:t> suivi du nom de la branche sur laquelle on souhaite basculer.</a:t>
            </a:r>
            <a:endParaRPr sz="1300">
              <a:solidFill>
                <a:srgbClr val="333333"/>
              </a:solidFill>
              <a:highlight>
                <a:srgbClr val="FFFFFF"/>
              </a:highlight>
            </a:endParaRPr>
          </a:p>
          <a:p>
            <a:pPr indent="0" lvl="0" marL="0" rtl="0" algn="l">
              <a:lnSpc>
                <a:spcPct val="115000"/>
              </a:lnSpc>
              <a:spcBef>
                <a:spcPts val="190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900"/>
              </a:spcBef>
              <a:spcAft>
                <a:spcPts val="0"/>
              </a:spcAft>
              <a:buClr>
                <a:schemeClr val="dk1"/>
              </a:buClr>
              <a:buSzPts val="1100"/>
              <a:buFont typeface="Arial"/>
              <a:buNone/>
            </a:pPr>
            <a:r>
              <a:t/>
            </a:r>
            <a:endParaRPr sz="1300">
              <a:solidFill>
                <a:srgbClr val="333333"/>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a7b888fd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a7b888fd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sz="1150">
                <a:solidFill>
                  <a:srgbClr val="DC1A1A"/>
                </a:solidFill>
                <a:highlight>
                  <a:srgbClr val="F9F2F4"/>
                </a:highlight>
              </a:rPr>
              <a:t>HEAD</a:t>
            </a:r>
            <a:r>
              <a:rPr lang="fr" sz="1300">
                <a:solidFill>
                  <a:srgbClr val="333333"/>
                </a:solidFill>
                <a:highlight>
                  <a:srgbClr val="FFFFFF"/>
                </a:highlight>
              </a:rPr>
              <a:t> pointe maintenant vers notre branche </a:t>
            </a:r>
            <a:r>
              <a:rPr lang="fr" sz="1300">
                <a:solidFill>
                  <a:srgbClr val="333333"/>
                </a:solidFill>
                <a:highlight>
                  <a:srgbClr val="FFFFFF"/>
                </a:highlight>
              </a:rPr>
              <a:t>en</a:t>
            </a:r>
            <a:r>
              <a:rPr lang="fr" sz="1300">
                <a:solidFill>
                  <a:srgbClr val="333333"/>
                </a:solidFill>
                <a:highlight>
                  <a:srgbClr val="FFFFFF"/>
                </a:highlight>
              </a:rPr>
              <a:t>-branche. Si on effectue un nouveau commit, la branche </a:t>
            </a:r>
            <a:r>
              <a:rPr lang="fr" sz="1150">
                <a:solidFill>
                  <a:srgbClr val="DC1A1A"/>
                </a:solidFill>
                <a:highlight>
                  <a:srgbClr val="F9F2F4"/>
                </a:highlight>
              </a:rPr>
              <a:t>nom-branche</a:t>
            </a:r>
            <a:r>
              <a:rPr lang="fr" sz="1300">
                <a:solidFill>
                  <a:srgbClr val="333333"/>
                </a:solidFill>
                <a:highlight>
                  <a:srgbClr val="FFFFFF"/>
                </a:highlight>
              </a:rPr>
              <a:t> va avancer automatiquement tandis que </a:t>
            </a:r>
            <a:r>
              <a:rPr lang="fr" sz="1150">
                <a:solidFill>
                  <a:srgbClr val="DC1A1A"/>
                </a:solidFill>
                <a:highlight>
                  <a:srgbClr val="F9F2F4"/>
                </a:highlight>
              </a:rPr>
              <a:t>master</a:t>
            </a:r>
            <a:r>
              <a:rPr lang="fr" sz="1300">
                <a:solidFill>
                  <a:srgbClr val="333333"/>
                </a:solidFill>
                <a:highlight>
                  <a:srgbClr val="FFFFFF"/>
                </a:highlight>
              </a:rPr>
              <a:t> va toujours pointer sur le commit précédent. C’est en effet la branche sur laquelle on se situe lors d’un commit qui va pointer sur ce commit.</a:t>
            </a:r>
            <a:endParaRPr sz="1300">
              <a:solidFill>
                <a:srgbClr val="333333"/>
              </a:solidFill>
              <a:highlight>
                <a:srgbClr val="FFFFFF"/>
              </a:highlight>
            </a:endParaRPr>
          </a:p>
          <a:p>
            <a:pPr indent="0" lvl="0" marL="0" rtl="0" algn="l">
              <a:lnSpc>
                <a:spcPct val="115000"/>
              </a:lnSpc>
              <a:spcBef>
                <a:spcPts val="1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1fb90093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1fb90093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rgbClr val="333333"/>
                </a:solidFill>
                <a:highlight>
                  <a:srgbClr val="FFFFFF"/>
                </a:highlight>
              </a:rPr>
              <a:t>Vous pouvez envoyer vos commits sur le serveur qui sert de point de rencontre entre les développeurs.</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Il est recommandé de faire régulièrement des commits, mais pas des push. Vous ne devriez faire un push qu’une fois de</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temps en temps (pas plus d’une fois par jour en général). Evitez de faire systématiquement un push après chaque commit.</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Pourquoi ? Parce que vous perdriez la facilité avec laquelle il est possible d’annuler ou modi er un commit.</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Un push est irréversible. Une fois que vos commits sont publiés, il deviendra impossible de les supprimer ou de modi er le</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message de commit ! Ré </a:t>
            </a:r>
            <a:r>
              <a:rPr lang="fr" sz="1300">
                <a:solidFill>
                  <a:srgbClr val="333333"/>
                </a:solidFill>
                <a:highlight>
                  <a:srgbClr val="FFFFFF"/>
                </a:highlight>
              </a:rPr>
              <a:t>éc hissez</a:t>
            </a:r>
            <a:r>
              <a:rPr lang="fr" sz="1300">
                <a:solidFill>
                  <a:srgbClr val="333333"/>
                </a:solidFill>
                <a:highlight>
                  <a:srgbClr val="FFFFFF"/>
                </a:highlight>
              </a:rPr>
              <a:t> donc à deux fois avant de faire un push. C’est pour cela que je recommande de ne faire un</a:t>
            </a:r>
            <a:endParaRPr sz="1300">
              <a:solidFill>
                <a:srgbClr val="333333"/>
              </a:solidFill>
              <a:highlight>
                <a:srgbClr val="FFFFFF"/>
              </a:highlight>
            </a:endParaRPr>
          </a:p>
          <a:p>
            <a:pPr indent="0" lvl="0" marL="0" rtl="0" algn="l">
              <a:spcBef>
                <a:spcPts val="0"/>
              </a:spcBef>
              <a:spcAft>
                <a:spcPts val="0"/>
              </a:spcAft>
              <a:buNone/>
            </a:pPr>
            <a:r>
              <a:rPr lang="fr" sz="1300">
                <a:solidFill>
                  <a:srgbClr val="333333"/>
                </a:solidFill>
                <a:highlight>
                  <a:srgbClr val="FFFFFF"/>
                </a:highlight>
              </a:rPr>
              <a:t>push qu’une fois par jour, a n de ne pas prendre l’habitude d’envoyer dé nitivement chacun de vos commits trop vite.</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a:p>
            <a:pPr indent="0" lvl="0" marL="0" rtl="0" algn="l">
              <a:spcBef>
                <a:spcPts val="0"/>
              </a:spcBef>
              <a:spcAft>
                <a:spcPts val="0"/>
              </a:spcAft>
              <a:buNone/>
            </a:pPr>
            <a:r>
              <a:t/>
            </a:r>
            <a:endParaRPr sz="1300">
              <a:solidFill>
                <a:srgbClr val="333333"/>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1fb90093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1fb90093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1fb9009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1fb90093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485998ee08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85998ee08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Si vous avez déjà travaillé sur un projet en </a:t>
            </a:r>
            <a:r>
              <a:rPr lang="fr"/>
              <a:t>équipe</a:t>
            </a:r>
            <a:r>
              <a:rPr lang="fr"/>
              <a:t>, que ce soit un petit projet personnel ou un plus gros projet professionnel, vous</a:t>
            </a:r>
            <a:endParaRPr/>
          </a:p>
          <a:p>
            <a:pPr indent="0" lvl="0" marL="0" rtl="0" algn="l">
              <a:spcBef>
                <a:spcPts val="0"/>
              </a:spcBef>
              <a:spcAft>
                <a:spcPts val="0"/>
              </a:spcAft>
              <a:buClr>
                <a:schemeClr val="dk1"/>
              </a:buClr>
              <a:buSzPts val="1100"/>
              <a:buFont typeface="Arial"/>
              <a:buNone/>
            </a:pPr>
            <a:r>
              <a:rPr lang="fr"/>
              <a:t>avez certainement déjà rencontré un de ces problèmes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Si ces problèmes-là vous parlent, vous auriez dû utiliser un logiciel de gestion de versions.</a:t>
            </a:r>
            <a:endParaRPr/>
          </a:p>
          <a:p>
            <a:pPr indent="0" lvl="0" marL="0" rtl="0" algn="l">
              <a:spcBef>
                <a:spcPts val="0"/>
              </a:spcBef>
              <a:spcAft>
                <a:spcPts val="0"/>
              </a:spcAft>
              <a:buClr>
                <a:schemeClr val="dk1"/>
              </a:buClr>
              <a:buSzPts val="1100"/>
              <a:buFont typeface="Arial"/>
              <a:buNone/>
            </a:pPr>
            <a:r>
              <a:rPr lang="fr"/>
              <a:t>Git en est un.</a:t>
            </a:r>
            <a:endParaRPr/>
          </a:p>
          <a:p>
            <a:pPr indent="0" lvl="0" marL="0" rtl="0" algn="l">
              <a:spcBef>
                <a:spcPts val="0"/>
              </a:spcBef>
              <a:spcAft>
                <a:spcPts val="0"/>
              </a:spcAft>
              <a:buClr>
                <a:schemeClr val="dk1"/>
              </a:buClr>
              <a:buSzPts val="1100"/>
              <a:buFont typeface="Arial"/>
              <a:buNone/>
            </a:pPr>
            <a:r>
              <a:rPr lang="fr"/>
              <a:t>Ce type de logiciel est devenu</a:t>
            </a:r>
            <a:endParaRPr/>
          </a:p>
          <a:p>
            <a:pPr indent="0" lvl="0" marL="0" rtl="0" algn="l">
              <a:spcBef>
                <a:spcPts val="0"/>
              </a:spcBef>
              <a:spcAft>
                <a:spcPts val="0"/>
              </a:spcAft>
              <a:buClr>
                <a:schemeClr val="dk1"/>
              </a:buClr>
              <a:buSzPts val="1100"/>
              <a:buFont typeface="Arial"/>
              <a:buNone/>
            </a:pPr>
            <a:r>
              <a:rPr lang="fr"/>
              <a:t>indispensable lorsqu’on travaille à plusieurs sur un même projet et donc sur le même code source.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a7b888f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a7b888f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En 2005, Linus Torvalds avait besoin de toute urgence d'un nouveau système de contrôle de version pour maintenir le développement du noyau Linux. Il s'est donc déconnecté pendant une semaine, a écrit un nouveau système révolutionnaire à partir de zéro, et l'a appelé Git. Quinze ans plus tard, la plate-forme est le leader incontesté dans un domaine très fréquenté.</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a7b888f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a7b888f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6"/>
              </a:lnSpc>
              <a:spcBef>
                <a:spcPts val="0"/>
              </a:spcBef>
              <a:spcAft>
                <a:spcPts val="0"/>
              </a:spcAft>
              <a:buClr>
                <a:schemeClr val="dk1"/>
              </a:buClr>
              <a:buSzPts val="1100"/>
              <a:buFont typeface="Arial"/>
              <a:buNone/>
            </a:pPr>
            <a:r>
              <a:rPr lang="fr" sz="1350">
                <a:solidFill>
                  <a:srgbClr val="4D4D4D"/>
                </a:solidFill>
                <a:highlight>
                  <a:srgbClr val="F5F5F5"/>
                </a:highlight>
                <a:latin typeface="Roboto"/>
                <a:ea typeface="Roboto"/>
                <a:cs typeface="Roboto"/>
                <a:sym typeface="Roboto"/>
              </a:rPr>
              <a:t>Les systèmes de contrôle de version sont une catégorie d'outils de développement qui aident une équipe de développement à gérer les changements apportés au code source au fil du temps. Les logiciels de contrôle de version gardent une trace de chaque changement apporté au code dans un type spécial de base de données. Si une erreur est commise, les développeurs peuvent revenir en arrière et comparer les versions antérieures du code, ce qui leur permet de corriger l'erreur tout en minimisant les perturbations pour tous les membres de l'équipe.</a:t>
            </a:r>
            <a:endParaRPr sz="1350">
              <a:solidFill>
                <a:srgbClr val="4D4D4D"/>
              </a:solidFill>
              <a:highlight>
                <a:srgbClr val="F5F5F5"/>
              </a:highlight>
              <a:latin typeface="Roboto"/>
              <a:ea typeface="Roboto"/>
              <a:cs typeface="Roboto"/>
              <a:sym typeface="Roboto"/>
            </a:endParaRPr>
          </a:p>
          <a:p>
            <a:pPr indent="0" lvl="0" marL="0" rtl="0" algn="l">
              <a:lnSpc>
                <a:spcPct val="115000"/>
              </a:lnSpc>
              <a:spcBef>
                <a:spcPts val="2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a7b888fd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a7b888f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6"/>
              </a:lnSpc>
              <a:spcBef>
                <a:spcPts val="0"/>
              </a:spcBef>
              <a:spcAft>
                <a:spcPts val="0"/>
              </a:spcAft>
              <a:buNone/>
            </a:pPr>
            <a:r>
              <a:rPr lang="fr" sz="1350">
                <a:solidFill>
                  <a:srgbClr val="4D4D4D"/>
                </a:solidFill>
                <a:highlight>
                  <a:srgbClr val="F5F5F5"/>
                </a:highlight>
                <a:latin typeface="Roboto"/>
                <a:ea typeface="Roboto"/>
                <a:cs typeface="Roboto"/>
                <a:sym typeface="Roboto"/>
              </a:rPr>
              <a:t>Les systèmes de contrôle de version sont une catégorie d'outils de développement qui aident une équipe de développement à gérer les changements apportés au code source au fil du temps. Les logiciels de contrôle de version gardent une trace de chaque changement apporté au code dans un type spécial de base de données. Si une erreur est commise, les développeurs peuvent revenir en arrière et comparer les versions antérieures du code, ce qui leur permet de corriger l'erreur tout en minimisant les perturbations pour tous les membres de l'équipe.</a:t>
            </a:r>
            <a:endParaRPr sz="1350">
              <a:solidFill>
                <a:srgbClr val="4D4D4D"/>
              </a:solidFill>
              <a:highlight>
                <a:srgbClr val="F5F5F5"/>
              </a:highlight>
              <a:latin typeface="Roboto"/>
              <a:ea typeface="Roboto"/>
              <a:cs typeface="Roboto"/>
              <a:sym typeface="Roboto"/>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a7b888fd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a7b888fd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6"/>
              </a:lnSpc>
              <a:spcBef>
                <a:spcPts val="0"/>
              </a:spcBef>
              <a:spcAft>
                <a:spcPts val="0"/>
              </a:spcAft>
              <a:buNone/>
            </a:pPr>
            <a:r>
              <a:rPr lang="fr" sz="1350">
                <a:solidFill>
                  <a:srgbClr val="4D4D4D"/>
                </a:solidFill>
                <a:highlight>
                  <a:srgbClr val="F5F5F5"/>
                </a:highlight>
                <a:latin typeface="Roboto"/>
                <a:ea typeface="Roboto"/>
                <a:cs typeface="Roboto"/>
                <a:sym typeface="Roboto"/>
              </a:rPr>
              <a:t>Les systèmes de contrôle de version sont une catégorie d'outils de développement qui aident une équipe de développement à gérer les changements apportés au code source au fil du temps. Les logiciels de contrôle de version gardent une trace de chaque changement apporté au code dans un type spécial de base de données. Si une erreur est commise, les développeurs peuvent revenir en arrière et comparer les versions antérieures du code, ce qui leur permet de corriger l'erreur tout en minimisant les perturbations pour tous les membres de l'équipe.</a:t>
            </a:r>
            <a:endParaRPr sz="1350">
              <a:solidFill>
                <a:srgbClr val="4D4D4D"/>
              </a:solidFill>
              <a:highlight>
                <a:srgbClr val="F5F5F5"/>
              </a:highlight>
              <a:latin typeface="Roboto"/>
              <a:ea typeface="Roboto"/>
              <a:cs typeface="Roboto"/>
              <a:sym typeface="Roboto"/>
            </a:endParaRPr>
          </a:p>
          <a:p>
            <a:pPr indent="0" lvl="0" marL="0" rtl="0" algn="l">
              <a:lnSpc>
                <a:spcPct val="115000"/>
              </a:lnSpc>
              <a:spcBef>
                <a:spcPts val="22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1a7d895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1a7d895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Git nous permet de faire du versionning ,(historique des modficiations) </a:t>
            </a:r>
            <a:endParaRPr/>
          </a:p>
          <a:p>
            <a:pPr indent="0" lvl="0" marL="0" rtl="0" algn="l">
              <a:spcBef>
                <a:spcPts val="0"/>
              </a:spcBef>
              <a:spcAft>
                <a:spcPts val="0"/>
              </a:spcAft>
              <a:buClr>
                <a:schemeClr val="dk1"/>
              </a:buClr>
              <a:buSzPts val="1100"/>
              <a:buFont typeface="Arial"/>
              <a:buNone/>
            </a:pPr>
            <a:r>
              <a:rPr lang="fr"/>
              <a:t> cad avoir  l' ensemble des  modifications faites et</a:t>
            </a:r>
            <a:endParaRPr/>
          </a:p>
          <a:p>
            <a:pPr indent="0" lvl="0" marL="0" rtl="0" algn="l">
              <a:spcBef>
                <a:spcPts val="0"/>
              </a:spcBef>
              <a:spcAft>
                <a:spcPts val="0"/>
              </a:spcAft>
              <a:buClr>
                <a:schemeClr val="dk1"/>
              </a:buClr>
              <a:buSzPts val="1100"/>
              <a:buFont typeface="Arial"/>
              <a:buNone/>
            </a:pPr>
            <a:r>
              <a:rPr lang="fr"/>
              <a:t> pouvoir revenir en arriere au besoin</a:t>
            </a:r>
            <a:endParaRPr/>
          </a:p>
          <a:p>
            <a:pPr indent="0" lvl="0" marL="0" rtl="0" algn="l">
              <a:spcBef>
                <a:spcPts val="0"/>
              </a:spcBef>
              <a:spcAft>
                <a:spcPts val="0"/>
              </a:spcAft>
              <a:buClr>
                <a:schemeClr val="dk1"/>
              </a:buClr>
              <a:buSzPts val="1100"/>
              <a:buFont typeface="Arial"/>
              <a:buNone/>
            </a:pPr>
            <a:r>
              <a:rPr lang="fr"/>
              <a:t>resolution des conflits par la fusion </a:t>
            </a:r>
            <a:endParaRPr/>
          </a:p>
          <a:p>
            <a:pPr indent="0" lvl="0" marL="0" rtl="0" algn="l">
              <a:spcBef>
                <a:spcPts val="0"/>
              </a:spcBef>
              <a:spcAft>
                <a:spcPts val="0"/>
              </a:spcAft>
              <a:buNone/>
            </a:pPr>
            <a:r>
              <a:rPr lang="fr"/>
              <a:t>possibilite d'avoir des branches</a:t>
            </a:r>
            <a:endParaRPr/>
          </a:p>
          <a:p>
            <a:pPr indent="0" lvl="0" marL="0" rtl="0" algn="l">
              <a:spcBef>
                <a:spcPts val="0"/>
              </a:spcBef>
              <a:spcAft>
                <a:spcPts val="0"/>
              </a:spcAft>
              <a:buNone/>
            </a:pPr>
            <a:r>
              <a:rPr lang="fr">
                <a:solidFill>
                  <a:schemeClr val="dk1"/>
                </a:solidFill>
              </a:rPr>
              <a:t>Git est le système de contrôle de version le plus couramment utilisé.</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fr"/>
              <a:t> Git suit les modifications que vous apportez aux fichiers, vous avez donc un enregistrement de ce qui a été fait, et vous pouvez revenir à des versions spécifiques si jamais vous en avez besoin. Git facilite également la collaboration, en permettant de fusionner les modifications apportées par plusieurs personnes en une seule source.</a:t>
            </a:r>
            <a:endParaRPr/>
          </a:p>
          <a:p>
            <a:pPr indent="0" lvl="0" marL="0" rtl="0" algn="l">
              <a:spcBef>
                <a:spcPts val="0"/>
              </a:spcBef>
              <a:spcAft>
                <a:spcPts val="0"/>
              </a:spcAft>
              <a:buClr>
                <a:schemeClr val="dk1"/>
              </a:buClr>
              <a:buSzPts val="1100"/>
              <a:buFont typeface="Arial"/>
              <a:buNone/>
            </a:pPr>
            <a:r>
              <a:rPr lang="fr"/>
              <a:t>Par exemple, lorsque vous modifiez un fichier, git peut vous aider à déterminer exactement ce qui a été modifié, qui l'a modifié et pourquoi.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La complexite se trouve sur le fonctionnement mais c'es facile a utiliser, accessible , et open source</a:t>
            </a:r>
            <a:endParaRPr/>
          </a:p>
          <a:p>
            <a:pPr indent="0" lvl="0" marL="0" rtl="0" algn="l">
              <a:spcBef>
                <a:spcPts val="0"/>
              </a:spcBef>
              <a:spcAft>
                <a:spcPts val="0"/>
              </a:spcAft>
              <a:buClr>
                <a:schemeClr val="dk1"/>
              </a:buClr>
              <a:buSzPts val="1100"/>
              <a:buFont typeface="Arial"/>
              <a:buNone/>
            </a:pPr>
            <a:r>
              <a:rPr lang="fr"/>
              <a:t>rapidite au niveau des fusions,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Dans les projets complexes, où plusieurs personnes peuvent apporter des modifications aux mêmes fichiers simultanément, il est facile de se retrouver dans un état étrange. Tous ceux qui ont eu affaire à des "conflits de fusion" et à des symboles déroutants &gt;&gt;&gt;&gt;&gt;&gt;&gt; ======= &lt;&lt;&lt;&lt;&lt;&lt;&lt; peuvent en témoigner.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45aa837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45aa837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	controle des versions</a:t>
            </a:r>
            <a:endParaRPr/>
          </a:p>
          <a:p>
            <a:pPr indent="0" lvl="0" marL="0" rtl="0" algn="l">
              <a:spcBef>
                <a:spcPts val="0"/>
              </a:spcBef>
              <a:spcAft>
                <a:spcPts val="0"/>
              </a:spcAft>
              <a:buClr>
                <a:schemeClr val="dk1"/>
              </a:buClr>
              <a:buSzPts val="1100"/>
              <a:buFont typeface="Arial"/>
              <a:buNone/>
            </a:pPr>
            <a:r>
              <a:rPr lang="fr"/>
              <a:t>	systeme de versionning distribue</a:t>
            </a:r>
            <a:endParaRPr/>
          </a:p>
          <a:p>
            <a:pPr indent="0" lvl="0" marL="0" rtl="0" algn="l">
              <a:spcBef>
                <a:spcPts val="0"/>
              </a:spcBef>
              <a:spcAft>
                <a:spcPts val="0"/>
              </a:spcAft>
              <a:buClr>
                <a:schemeClr val="dk1"/>
              </a:buClr>
              <a:buSzPts val="1100"/>
              <a:buFont typeface="Arial"/>
              <a:buNone/>
            </a:pPr>
            <a:r>
              <a:rPr lang="fr"/>
              <a:t>	systeme decentralise   </a:t>
            </a:r>
            <a:endParaRPr/>
          </a:p>
          <a:p>
            <a:pPr indent="0" lvl="0" marL="0" rtl="0" algn="l">
              <a:spcBef>
                <a:spcPts val="0"/>
              </a:spcBef>
              <a:spcAft>
                <a:spcPts val="0"/>
              </a:spcAft>
              <a:buClr>
                <a:schemeClr val="dk1"/>
              </a:buClr>
              <a:buSzPts val="1100"/>
              <a:buFont typeface="Arial"/>
              <a:buNone/>
            </a:pPr>
            <a:r>
              <a:rPr lang="fr"/>
              <a:t>	sa permet d'aller plus vite et d'avoir  </a:t>
            </a:r>
            <a:endParaRPr/>
          </a:p>
          <a:p>
            <a:pPr indent="0" lvl="0" marL="0" rtl="0" algn="l">
              <a:spcBef>
                <a:spcPts val="0"/>
              </a:spcBef>
              <a:spcAft>
                <a:spcPts val="0"/>
              </a:spcAft>
              <a:buClr>
                <a:schemeClr val="dk1"/>
              </a:buClr>
              <a:buSzPts val="1100"/>
              <a:buFont typeface="Arial"/>
              <a:buNone/>
            </a:pPr>
            <a:r>
              <a:rPr lang="fr"/>
              <a:t>	Chaque utilisateur aura une historique du projet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git-scm.com/download/w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jpg"/><Relationship Id="rId5" Type="http://schemas.openxmlformats.org/officeDocument/2006/relationships/image" Target="../media/image4.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2"/>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Installation</a:t>
            </a:r>
            <a:endParaRPr>
              <a:solidFill>
                <a:schemeClr val="lt1"/>
              </a:solidFill>
            </a:endParaRPr>
          </a:p>
        </p:txBody>
      </p:sp>
      <p:sp>
        <p:nvSpPr>
          <p:cNvPr id="142" name="Google Shape;142;p22"/>
          <p:cNvSpPr/>
          <p:nvPr/>
        </p:nvSpPr>
        <p:spPr>
          <a:xfrm>
            <a:off x="657775" y="2268525"/>
            <a:ext cx="2217300" cy="8115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Télécharger</a:t>
            </a:r>
            <a:endParaRPr b="1" sz="1800">
              <a:solidFill>
                <a:srgbClr val="FFFFFF"/>
              </a:solidFill>
            </a:endParaRPr>
          </a:p>
        </p:txBody>
      </p:sp>
      <p:sp>
        <p:nvSpPr>
          <p:cNvPr id="143" name="Google Shape;143;p22"/>
          <p:cNvSpPr/>
          <p:nvPr/>
        </p:nvSpPr>
        <p:spPr>
          <a:xfrm>
            <a:off x="799250" y="3654125"/>
            <a:ext cx="1783500" cy="8115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Installer</a:t>
            </a:r>
            <a:endParaRPr b="1" sz="1800">
              <a:solidFill>
                <a:srgbClr val="FFFFFF"/>
              </a:solidFill>
            </a:endParaRPr>
          </a:p>
        </p:txBody>
      </p:sp>
      <p:sp>
        <p:nvSpPr>
          <p:cNvPr id="144" name="Google Shape;144;p22"/>
          <p:cNvSpPr/>
          <p:nvPr/>
        </p:nvSpPr>
        <p:spPr>
          <a:xfrm>
            <a:off x="6467725" y="2597250"/>
            <a:ext cx="1692600" cy="10167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endParaRPr>
          </a:p>
          <a:p>
            <a:pPr indent="0" lvl="0" marL="0" rtl="0" algn="ctr">
              <a:spcBef>
                <a:spcPts val="0"/>
              </a:spcBef>
              <a:spcAft>
                <a:spcPts val="0"/>
              </a:spcAft>
              <a:buNone/>
            </a:pPr>
            <a:r>
              <a:t/>
            </a:r>
            <a:endParaRPr b="1" sz="1800">
              <a:solidFill>
                <a:srgbClr val="FFFFFF"/>
              </a:solidFill>
            </a:endParaRPr>
          </a:p>
          <a:p>
            <a:pPr indent="0" lvl="0" marL="0" rtl="0" algn="ctr">
              <a:spcBef>
                <a:spcPts val="0"/>
              </a:spcBef>
              <a:spcAft>
                <a:spcPts val="0"/>
              </a:spcAft>
              <a:buNone/>
            </a:pPr>
            <a:r>
              <a:rPr b="1" lang="fr" sz="1800">
                <a:solidFill>
                  <a:srgbClr val="FFFFFF"/>
                </a:solidFill>
              </a:rPr>
              <a:t>brew install git</a:t>
            </a:r>
            <a:endParaRPr b="1" sz="1800">
              <a:solidFill>
                <a:srgbClr val="FFFFFF"/>
              </a:solidFill>
            </a:endParaRPr>
          </a:p>
          <a:p>
            <a:pPr indent="0" lvl="0" marL="0" rtl="0" algn="ctr">
              <a:spcBef>
                <a:spcPts val="0"/>
              </a:spcBef>
              <a:spcAft>
                <a:spcPts val="0"/>
              </a:spcAft>
              <a:buNone/>
            </a:pPr>
            <a:r>
              <a:t/>
            </a:r>
            <a:endParaRPr b="1" sz="1800">
              <a:solidFill>
                <a:srgbClr val="FFFFFF"/>
              </a:solidFill>
            </a:endParaRPr>
          </a:p>
          <a:p>
            <a:pPr indent="0" lvl="0" marL="0" rtl="0" algn="ctr">
              <a:spcBef>
                <a:spcPts val="0"/>
              </a:spcBef>
              <a:spcAft>
                <a:spcPts val="0"/>
              </a:spcAft>
              <a:buNone/>
            </a:pPr>
            <a:r>
              <a:t/>
            </a:r>
            <a:endParaRPr b="1" sz="1800">
              <a:solidFill>
                <a:srgbClr val="FFFFFF"/>
              </a:solidFill>
            </a:endParaRPr>
          </a:p>
        </p:txBody>
      </p:sp>
      <p:sp>
        <p:nvSpPr>
          <p:cNvPr id="145" name="Google Shape;145;p22"/>
          <p:cNvSpPr txBox="1"/>
          <p:nvPr/>
        </p:nvSpPr>
        <p:spPr>
          <a:xfrm>
            <a:off x="438200" y="1374775"/>
            <a:ext cx="25158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FFFF"/>
                </a:solidFill>
              </a:rPr>
              <a:t>WINDOWS : </a:t>
            </a:r>
            <a:r>
              <a:rPr lang="fr" sz="1100" u="sng">
                <a:solidFill>
                  <a:schemeClr val="hlink"/>
                </a:solidFill>
                <a:hlinkClick r:id="rId4"/>
              </a:rPr>
              <a:t>https://git-scm.com/download/win</a:t>
            </a:r>
            <a:endParaRPr b="1">
              <a:solidFill>
                <a:srgbClr val="FFFFFF"/>
              </a:solidFill>
            </a:endParaRPr>
          </a:p>
        </p:txBody>
      </p:sp>
      <p:sp>
        <p:nvSpPr>
          <p:cNvPr id="146" name="Google Shape;146;p22"/>
          <p:cNvSpPr txBox="1"/>
          <p:nvPr/>
        </p:nvSpPr>
        <p:spPr>
          <a:xfrm>
            <a:off x="6019225" y="1374775"/>
            <a:ext cx="21411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rgbClr val="FFFFFF"/>
                </a:solidFill>
              </a:rPr>
              <a:t>MAC</a:t>
            </a:r>
            <a:endParaRPr b="1">
              <a:solidFill>
                <a:srgbClr val="FFFFFF"/>
              </a:solidFill>
            </a:endParaRPr>
          </a:p>
        </p:txBody>
      </p:sp>
      <p:sp>
        <p:nvSpPr>
          <p:cNvPr id="147" name="Google Shape;147;p22"/>
          <p:cNvSpPr/>
          <p:nvPr/>
        </p:nvSpPr>
        <p:spPr>
          <a:xfrm>
            <a:off x="3544350" y="2571750"/>
            <a:ext cx="2055300" cy="10677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sudo apt-get install git</a:t>
            </a:r>
            <a:endParaRPr b="1" sz="1800">
              <a:solidFill>
                <a:srgbClr val="FFFFFF"/>
              </a:solidFill>
            </a:endParaRPr>
          </a:p>
        </p:txBody>
      </p:sp>
      <p:sp>
        <p:nvSpPr>
          <p:cNvPr id="148" name="Google Shape;148;p22"/>
          <p:cNvSpPr txBox="1"/>
          <p:nvPr/>
        </p:nvSpPr>
        <p:spPr>
          <a:xfrm>
            <a:off x="3099525" y="1374775"/>
            <a:ext cx="2515800" cy="37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600">
                <a:solidFill>
                  <a:srgbClr val="FFFFFF"/>
                </a:solidFill>
              </a:rPr>
              <a:t>LINUX</a:t>
            </a:r>
            <a:endParaRPr b="1" sz="1600">
              <a:solidFill>
                <a:srgbClr val="FFFFFF"/>
              </a:solidFill>
            </a:endParaRPr>
          </a:p>
        </p:txBody>
      </p:sp>
      <p:sp>
        <p:nvSpPr>
          <p:cNvPr id="149" name="Google Shape;149;p22"/>
          <p:cNvSpPr/>
          <p:nvPr/>
        </p:nvSpPr>
        <p:spPr>
          <a:xfrm>
            <a:off x="711475" y="954575"/>
            <a:ext cx="1871400" cy="370800"/>
          </a:xfrm>
          <a:prstGeom prst="snip2DiagRect">
            <a:avLst>
              <a:gd fmla="val 0" name="adj1"/>
              <a:gd fmla="val 16667" name="adj2"/>
            </a:avLst>
          </a:prstGeom>
          <a:solidFill>
            <a:srgbClr val="FF99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https://git-scm.com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3"/>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Logiciels Git</a:t>
            </a:r>
            <a:endParaRPr>
              <a:solidFill>
                <a:schemeClr val="lt1"/>
              </a:solidFill>
            </a:endParaRPr>
          </a:p>
        </p:txBody>
      </p:sp>
      <p:sp>
        <p:nvSpPr>
          <p:cNvPr id="155" name="Google Shape;155;p23"/>
          <p:cNvSpPr txBox="1"/>
          <p:nvPr/>
        </p:nvSpPr>
        <p:spPr>
          <a:xfrm>
            <a:off x="1347650" y="1134275"/>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0" rtl="0" algn="l">
              <a:spcBef>
                <a:spcPts val="0"/>
              </a:spcBef>
              <a:spcAft>
                <a:spcPts val="0"/>
              </a:spcAft>
              <a:buNone/>
            </a:pPr>
            <a:r>
              <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pic>
        <p:nvPicPr>
          <p:cNvPr id="156" name="Google Shape;156;p23"/>
          <p:cNvPicPr preferRelativeResize="0"/>
          <p:nvPr/>
        </p:nvPicPr>
        <p:blipFill>
          <a:blip r:embed="rId4">
            <a:alphaModFix/>
          </a:blip>
          <a:stretch>
            <a:fillRect/>
          </a:stretch>
        </p:blipFill>
        <p:spPr>
          <a:xfrm>
            <a:off x="6367705" y="1833850"/>
            <a:ext cx="2064145" cy="1824049"/>
          </a:xfrm>
          <a:prstGeom prst="rect">
            <a:avLst/>
          </a:prstGeom>
          <a:noFill/>
          <a:ln>
            <a:noFill/>
          </a:ln>
        </p:spPr>
      </p:pic>
      <p:pic>
        <p:nvPicPr>
          <p:cNvPr id="157" name="Google Shape;157;p23"/>
          <p:cNvPicPr preferRelativeResize="0"/>
          <p:nvPr/>
        </p:nvPicPr>
        <p:blipFill>
          <a:blip r:embed="rId5">
            <a:alphaModFix/>
          </a:blip>
          <a:stretch>
            <a:fillRect/>
          </a:stretch>
        </p:blipFill>
        <p:spPr>
          <a:xfrm>
            <a:off x="909425" y="1957050"/>
            <a:ext cx="1904400" cy="1824050"/>
          </a:xfrm>
          <a:prstGeom prst="rect">
            <a:avLst/>
          </a:prstGeom>
          <a:noFill/>
          <a:ln>
            <a:noFill/>
          </a:ln>
        </p:spPr>
      </p:pic>
      <p:pic>
        <p:nvPicPr>
          <p:cNvPr id="158" name="Google Shape;158;p23"/>
          <p:cNvPicPr preferRelativeResize="0"/>
          <p:nvPr/>
        </p:nvPicPr>
        <p:blipFill>
          <a:blip r:embed="rId6">
            <a:alphaModFix/>
          </a:blip>
          <a:stretch>
            <a:fillRect/>
          </a:stretch>
        </p:blipFill>
        <p:spPr>
          <a:xfrm>
            <a:off x="3691963" y="1891550"/>
            <a:ext cx="1955050" cy="195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4"/>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Travailler sur Git</a:t>
            </a:r>
            <a:endParaRPr>
              <a:solidFill>
                <a:schemeClr val="lt1"/>
              </a:solidFill>
            </a:endParaRPr>
          </a:p>
        </p:txBody>
      </p:sp>
      <p:sp>
        <p:nvSpPr>
          <p:cNvPr id="164" name="Google Shape;164;p24"/>
          <p:cNvSpPr txBox="1"/>
          <p:nvPr/>
        </p:nvSpPr>
        <p:spPr>
          <a:xfrm>
            <a:off x="1347650" y="1134275"/>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rPr lang="fr" sz="1700">
                <a:solidFill>
                  <a:srgbClr val="FFFFFF"/>
                </a:solidFill>
              </a:rPr>
              <a:t>Pour commencer à travailler avec Git, il y a deux solutions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soit vous créez un nouveau dépôt vide, si vous souhaitez commencer un nouveau projet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soit vous clonez un dépôt existant, c’est-à-dire que vous récupérez tout l’historique des changements d’un projet pour pouvoir travailler dessus.</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5"/>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Git avec un dépôt Local</a:t>
            </a:r>
            <a:endParaRPr>
              <a:solidFill>
                <a:schemeClr val="lt1"/>
              </a:solidFill>
            </a:endParaRPr>
          </a:p>
        </p:txBody>
      </p:sp>
      <p:sp>
        <p:nvSpPr>
          <p:cNvPr id="170" name="Google Shape;170;p25"/>
          <p:cNvSpPr txBox="1"/>
          <p:nvPr/>
        </p:nvSpPr>
        <p:spPr>
          <a:xfrm>
            <a:off x="1347650" y="1134275"/>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457200" rtl="0" algn="l">
              <a:spcBef>
                <a:spcPts val="0"/>
              </a:spcBef>
              <a:spcAft>
                <a:spcPts val="0"/>
              </a:spcAft>
              <a:buNone/>
            </a:pPr>
            <a:r>
              <a:rPr b="1" lang="fr" sz="2100">
                <a:solidFill>
                  <a:srgbClr val="FFFFFF"/>
                </a:solidFill>
              </a:rPr>
              <a:t>Création d’un repository/dépôt </a:t>
            </a:r>
            <a:endParaRPr b="1" sz="21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un dépôt représente une copie du projet</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git init permet d’initialiser un </a:t>
            </a:r>
            <a:r>
              <a:rPr lang="fr" sz="1700">
                <a:solidFill>
                  <a:srgbClr val="FFFFFF"/>
                </a:solidFill>
              </a:rPr>
              <a:t>dépôt</a:t>
            </a:r>
            <a:r>
              <a:rPr lang="fr" sz="1700">
                <a:solidFill>
                  <a:srgbClr val="FFFFFF"/>
                </a:solidFill>
              </a:rPr>
              <a:t> Git</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Répertoire/</a:t>
            </a:r>
            <a:r>
              <a:rPr lang="fr" sz="1700">
                <a:solidFill>
                  <a:srgbClr val="FFFFFF"/>
                </a:solidFill>
              </a:rPr>
              <a:t>dépôt</a:t>
            </a:r>
            <a:r>
              <a:rPr lang="fr" sz="1700">
                <a:solidFill>
                  <a:srgbClr val="FFFFFF"/>
                </a:solidFill>
              </a:rPr>
              <a:t> -&gt; .git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Fichier de configuration -&gt;</a:t>
            </a:r>
            <a:r>
              <a:rPr lang="fr" sz="1700">
                <a:solidFill>
                  <a:srgbClr val="FFFFFF"/>
                </a:solidFill>
              </a:rPr>
              <a:t>dépôt</a:t>
            </a:r>
            <a:r>
              <a:rPr lang="fr" sz="1700">
                <a:solidFill>
                  <a:srgbClr val="FFFFFF"/>
                </a:solidFill>
              </a:rPr>
              <a:t>/.git/config</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Git avec un </a:t>
            </a:r>
            <a:r>
              <a:rPr lang="fr">
                <a:solidFill>
                  <a:schemeClr val="lt1"/>
                </a:solidFill>
              </a:rPr>
              <a:t>dépôt</a:t>
            </a:r>
            <a:r>
              <a:rPr lang="fr">
                <a:solidFill>
                  <a:schemeClr val="lt1"/>
                </a:solidFill>
              </a:rPr>
              <a:t> Local</a:t>
            </a:r>
            <a:endParaRPr>
              <a:solidFill>
                <a:schemeClr val="lt1"/>
              </a:solidFill>
            </a:endParaRPr>
          </a:p>
        </p:txBody>
      </p:sp>
      <p:sp>
        <p:nvSpPr>
          <p:cNvPr id="176" name="Google Shape;176;p26"/>
          <p:cNvSpPr txBox="1"/>
          <p:nvPr/>
        </p:nvSpPr>
        <p:spPr>
          <a:xfrm>
            <a:off x="1426250" y="1313950"/>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336550" lvl="0" marL="457200" rtl="0" algn="l">
              <a:spcBef>
                <a:spcPts val="0"/>
              </a:spcBef>
              <a:spcAft>
                <a:spcPts val="0"/>
              </a:spcAft>
              <a:buClr>
                <a:srgbClr val="FF9900"/>
              </a:buClr>
              <a:buSzPts val="1700"/>
              <a:buChar char="●"/>
            </a:pPr>
            <a:r>
              <a:rPr lang="fr" sz="1700">
                <a:solidFill>
                  <a:srgbClr val="FFFFFF"/>
                </a:solidFill>
              </a:rPr>
              <a:t>La configuration de git est </a:t>
            </a:r>
            <a:r>
              <a:rPr lang="fr" sz="1700">
                <a:solidFill>
                  <a:srgbClr val="FFFFFF"/>
                </a:solidFill>
              </a:rPr>
              <a:t>situé</a:t>
            </a:r>
            <a:r>
              <a:rPr lang="fr" sz="1700">
                <a:solidFill>
                  <a:srgbClr val="FFFFFF"/>
                </a:solidFill>
              </a:rPr>
              <a:t> dans /.gitconfig</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La configuration propre à chaque </a:t>
            </a:r>
            <a:r>
              <a:rPr lang="fr" sz="1700">
                <a:solidFill>
                  <a:srgbClr val="FFFFFF"/>
                </a:solidFill>
              </a:rPr>
              <a:t>dépôt</a:t>
            </a:r>
            <a:r>
              <a:rPr lang="fr" sz="1700">
                <a:solidFill>
                  <a:srgbClr val="FFFFFF"/>
                </a:solidFill>
              </a:rPr>
              <a:t> est sur </a:t>
            </a:r>
            <a:r>
              <a:rPr lang="fr" sz="1700">
                <a:solidFill>
                  <a:srgbClr val="FFFFFF"/>
                </a:solidFill>
              </a:rPr>
              <a:t>dépôt</a:t>
            </a:r>
            <a:r>
              <a:rPr lang="fr" sz="1700">
                <a:solidFill>
                  <a:srgbClr val="FFFFFF"/>
                </a:solidFill>
              </a:rPr>
              <a:t>/.git/config</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Configuration Globale</a:t>
            </a:r>
            <a:endParaRPr sz="1700">
              <a:solidFill>
                <a:srgbClr val="FFFFFF"/>
              </a:solidFill>
            </a:endParaRPr>
          </a:p>
          <a:p>
            <a:pPr indent="-336550" lvl="1" marL="914400" rtl="0" algn="l">
              <a:spcBef>
                <a:spcPts val="0"/>
              </a:spcBef>
              <a:spcAft>
                <a:spcPts val="0"/>
              </a:spcAft>
              <a:buClr>
                <a:srgbClr val="FF9900"/>
              </a:buClr>
              <a:buSzPts val="1700"/>
              <a:buChar char="○"/>
            </a:pPr>
            <a:r>
              <a:rPr lang="fr" sz="1700">
                <a:solidFill>
                  <a:srgbClr val="FFFFFF"/>
                </a:solidFill>
              </a:rPr>
              <a:t>git config --global user.email “email”</a:t>
            </a:r>
            <a:endParaRPr sz="1700">
              <a:solidFill>
                <a:srgbClr val="FFFFFF"/>
              </a:solidFill>
            </a:endParaRPr>
          </a:p>
          <a:p>
            <a:pPr indent="-336550" lvl="1" marL="914400" rtl="0" algn="l">
              <a:spcBef>
                <a:spcPts val="0"/>
              </a:spcBef>
              <a:spcAft>
                <a:spcPts val="0"/>
              </a:spcAft>
              <a:buClr>
                <a:srgbClr val="FF9900"/>
              </a:buClr>
              <a:buSzPts val="1700"/>
              <a:buChar char="○"/>
            </a:pPr>
            <a:r>
              <a:rPr lang="fr" sz="1700">
                <a:solidFill>
                  <a:srgbClr val="FFFFFF"/>
                </a:solidFill>
              </a:rPr>
              <a:t>git config --global user.name “name”</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Etats d’un depot Git</a:t>
            </a:r>
            <a:endParaRPr>
              <a:solidFill>
                <a:schemeClr val="lt1"/>
              </a:solidFill>
            </a:endParaRPr>
          </a:p>
        </p:txBody>
      </p:sp>
      <p:sp>
        <p:nvSpPr>
          <p:cNvPr id="182" name="Google Shape;182;p27"/>
          <p:cNvSpPr txBox="1"/>
          <p:nvPr/>
        </p:nvSpPr>
        <p:spPr>
          <a:xfrm>
            <a:off x="1426250" y="988275"/>
            <a:ext cx="6839400" cy="3549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0" rtl="0" algn="l">
              <a:spcBef>
                <a:spcPts val="0"/>
              </a:spcBef>
              <a:spcAft>
                <a:spcPts val="0"/>
              </a:spcAft>
              <a:buNone/>
            </a:pPr>
            <a:r>
              <a:rPr lang="fr" sz="1700">
                <a:solidFill>
                  <a:srgbClr val="FFFFFF"/>
                </a:solidFill>
              </a:rPr>
              <a:t>Quatre états d’un projet Git:</a:t>
            </a:r>
            <a:endParaRPr sz="1700">
              <a:solidFill>
                <a:srgbClr val="FFFFFF"/>
              </a:solidFill>
            </a:endParaRPr>
          </a:p>
          <a:p>
            <a:pPr indent="0" lvl="0" marL="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u="sng">
                <a:solidFill>
                  <a:srgbClr val="FFFFFF"/>
                </a:solidFill>
              </a:rPr>
              <a:t>Non suivi:</a:t>
            </a:r>
            <a:r>
              <a:rPr lang="fr" sz="1700">
                <a:solidFill>
                  <a:srgbClr val="FFFFFF"/>
                </a:solidFill>
              </a:rPr>
              <a:t> fichier n’étant (n’appartenant) pas ou plus géré par Git;</a:t>
            </a:r>
            <a:endParaRPr sz="1700">
              <a:solidFill>
                <a:srgbClr val="FFFFFF"/>
              </a:solidFill>
            </a:endParaRPr>
          </a:p>
          <a:p>
            <a:pPr indent="-336550" lvl="0" marL="457200" rtl="0" algn="l">
              <a:spcBef>
                <a:spcPts val="0"/>
              </a:spcBef>
              <a:spcAft>
                <a:spcPts val="0"/>
              </a:spcAft>
              <a:buClr>
                <a:srgbClr val="FF9900"/>
              </a:buClr>
              <a:buSzPts val="1700"/>
              <a:buChar char="●"/>
            </a:pPr>
            <a:r>
              <a:rPr lang="fr" sz="1700" u="sng">
                <a:solidFill>
                  <a:srgbClr val="FFFFFF"/>
                </a:solidFill>
              </a:rPr>
              <a:t>Non modifié</a:t>
            </a:r>
            <a:r>
              <a:rPr lang="fr" sz="1700">
                <a:solidFill>
                  <a:srgbClr val="FFFFFF"/>
                </a:solidFill>
              </a:rPr>
              <a:t>: fichier sauvegardé de manière sûre dans sa version courante dans la base de données du dépôt;</a:t>
            </a:r>
            <a:endParaRPr sz="1700">
              <a:solidFill>
                <a:srgbClr val="FFFFFF"/>
              </a:solidFill>
            </a:endParaRPr>
          </a:p>
          <a:p>
            <a:pPr indent="-336550" lvl="0" marL="457200" rtl="0" algn="l">
              <a:spcBef>
                <a:spcPts val="0"/>
              </a:spcBef>
              <a:spcAft>
                <a:spcPts val="0"/>
              </a:spcAft>
              <a:buClr>
                <a:srgbClr val="FF9900"/>
              </a:buClr>
              <a:buSzPts val="1700"/>
              <a:buChar char="●"/>
            </a:pPr>
            <a:r>
              <a:rPr lang="fr" sz="1700" u="sng">
                <a:solidFill>
                  <a:srgbClr val="FFFFFF"/>
                </a:solidFill>
              </a:rPr>
              <a:t>Modifié:</a:t>
            </a:r>
            <a:r>
              <a:rPr lang="fr" sz="1700">
                <a:solidFill>
                  <a:srgbClr val="FFFFFF"/>
                </a:solidFill>
              </a:rPr>
              <a:t> fichier ayant subi des modifications depuis la dernière fois qu'il a été soumis;</a:t>
            </a:r>
            <a:endParaRPr sz="1700">
              <a:solidFill>
                <a:srgbClr val="FFFFFF"/>
              </a:solidFill>
            </a:endParaRPr>
          </a:p>
          <a:p>
            <a:pPr indent="-336550" lvl="0" marL="457200" rtl="0" algn="l">
              <a:spcBef>
                <a:spcPts val="0"/>
              </a:spcBef>
              <a:spcAft>
                <a:spcPts val="0"/>
              </a:spcAft>
              <a:buClr>
                <a:srgbClr val="FF9900"/>
              </a:buClr>
              <a:buSzPts val="1700"/>
              <a:buChar char="●"/>
            </a:pPr>
            <a:r>
              <a:rPr lang="fr" sz="1700" u="sng">
                <a:solidFill>
                  <a:srgbClr val="FFFFFF"/>
                </a:solidFill>
              </a:rPr>
              <a:t>Indexé</a:t>
            </a:r>
            <a:r>
              <a:rPr lang="fr" sz="1700">
                <a:solidFill>
                  <a:srgbClr val="FFFFFF"/>
                </a:solidFill>
              </a:rPr>
              <a:t>: idem pour modifier, sauf qu’il sera pris lors de la prochaine soumission (commit).</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8"/>
          <p:cNvSpPr txBox="1"/>
          <p:nvPr>
            <p:ph type="title"/>
          </p:nvPr>
        </p:nvSpPr>
        <p:spPr>
          <a:xfrm>
            <a:off x="821700" y="247050"/>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Résumé</a:t>
            </a:r>
            <a:endParaRPr>
              <a:solidFill>
                <a:schemeClr val="lt1"/>
              </a:solidFill>
            </a:endParaRPr>
          </a:p>
        </p:txBody>
      </p:sp>
      <p:sp>
        <p:nvSpPr>
          <p:cNvPr id="188" name="Google Shape;188;p28"/>
          <p:cNvSpPr txBox="1"/>
          <p:nvPr/>
        </p:nvSpPr>
        <p:spPr>
          <a:xfrm>
            <a:off x="971425" y="909675"/>
            <a:ext cx="7041300" cy="4132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8"/>
          <p:cNvPicPr preferRelativeResize="0"/>
          <p:nvPr/>
        </p:nvPicPr>
        <p:blipFill>
          <a:blip r:embed="rId4">
            <a:alphaModFix/>
          </a:blip>
          <a:stretch>
            <a:fillRect/>
          </a:stretch>
        </p:blipFill>
        <p:spPr>
          <a:xfrm>
            <a:off x="1212688" y="1224563"/>
            <a:ext cx="6334125" cy="363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29"/>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Git avec un </a:t>
            </a:r>
            <a:r>
              <a:rPr lang="fr">
                <a:solidFill>
                  <a:schemeClr val="lt1"/>
                </a:solidFill>
              </a:rPr>
              <a:t>dépôt</a:t>
            </a:r>
            <a:r>
              <a:rPr lang="fr">
                <a:solidFill>
                  <a:schemeClr val="lt1"/>
                </a:solidFill>
              </a:rPr>
              <a:t> Local</a:t>
            </a:r>
            <a:endParaRPr>
              <a:solidFill>
                <a:schemeClr val="lt1"/>
              </a:solidFill>
            </a:endParaRPr>
          </a:p>
        </p:txBody>
      </p:sp>
      <p:sp>
        <p:nvSpPr>
          <p:cNvPr id="195" name="Google Shape;195;p29"/>
          <p:cNvSpPr txBox="1"/>
          <p:nvPr/>
        </p:nvSpPr>
        <p:spPr>
          <a:xfrm>
            <a:off x="1652525" y="1134275"/>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0" lvl="0" marL="457200" rtl="0" algn="l">
              <a:spcBef>
                <a:spcPts val="0"/>
              </a:spcBef>
              <a:spcAft>
                <a:spcPts val="0"/>
              </a:spcAft>
              <a:buNone/>
            </a:pPr>
            <a:r>
              <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700">
              <a:solidFill>
                <a:srgbClr val="FFFFFF"/>
              </a:solidFill>
            </a:endParaRPr>
          </a:p>
          <a:p>
            <a:pPr indent="0" lvl="0" marL="914400" rtl="0" algn="l">
              <a:spcBef>
                <a:spcPts val="0"/>
              </a:spcBef>
              <a:spcAft>
                <a:spcPts val="0"/>
              </a:spcAft>
              <a:buNone/>
            </a:pPr>
            <a:r>
              <a:t/>
            </a:r>
            <a:endParaRPr sz="17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t/>
            </a:r>
            <a:endParaRPr sz="1600">
              <a:solidFill>
                <a:srgbClr val="FFFFFF"/>
              </a:solidFill>
            </a:endParaRPr>
          </a:p>
        </p:txBody>
      </p:sp>
      <p:sp>
        <p:nvSpPr>
          <p:cNvPr id="196" name="Google Shape;196;p29"/>
          <p:cNvSpPr/>
          <p:nvPr/>
        </p:nvSpPr>
        <p:spPr>
          <a:xfrm>
            <a:off x="344100" y="1939025"/>
            <a:ext cx="2127600" cy="19185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Faire des modifications</a:t>
            </a:r>
            <a:endParaRPr>
              <a:solidFill>
                <a:srgbClr val="FFFFFF"/>
              </a:solidFill>
            </a:endParaRPr>
          </a:p>
        </p:txBody>
      </p:sp>
      <p:sp>
        <p:nvSpPr>
          <p:cNvPr id="197" name="Google Shape;197;p29"/>
          <p:cNvSpPr/>
          <p:nvPr/>
        </p:nvSpPr>
        <p:spPr>
          <a:xfrm>
            <a:off x="3651188" y="797263"/>
            <a:ext cx="1928700" cy="16137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Tester si le programme fonctionne</a:t>
            </a:r>
            <a:endParaRPr>
              <a:solidFill>
                <a:srgbClr val="FFFFFF"/>
              </a:solidFill>
            </a:endParaRPr>
          </a:p>
        </p:txBody>
      </p:sp>
      <p:sp>
        <p:nvSpPr>
          <p:cNvPr id="198" name="Google Shape;198;p29"/>
          <p:cNvSpPr/>
          <p:nvPr/>
        </p:nvSpPr>
        <p:spPr>
          <a:xfrm>
            <a:off x="6590625" y="2009375"/>
            <a:ext cx="2127600" cy="177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FFFFFF"/>
                </a:solidFill>
              </a:rPr>
              <a:t>faire un commit pour « enregistrer » les changements et les faire connaître à Git</a:t>
            </a:r>
            <a:endParaRPr>
              <a:solidFill>
                <a:srgbClr val="FFFFFF"/>
              </a:solidFill>
            </a:endParaRPr>
          </a:p>
        </p:txBody>
      </p:sp>
      <p:sp>
        <p:nvSpPr>
          <p:cNvPr id="199" name="Google Shape;199;p29"/>
          <p:cNvSpPr/>
          <p:nvPr/>
        </p:nvSpPr>
        <p:spPr>
          <a:xfrm>
            <a:off x="2094475" y="1134275"/>
            <a:ext cx="1036500" cy="708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9"/>
          <p:cNvSpPr/>
          <p:nvPr/>
        </p:nvSpPr>
        <p:spPr>
          <a:xfrm rot="10800000">
            <a:off x="2659425" y="2571750"/>
            <a:ext cx="3778800" cy="7086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rot="5400000">
            <a:off x="6548718" y="836128"/>
            <a:ext cx="654300" cy="1305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0"/>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Ajouter une modification</a:t>
            </a:r>
            <a:endParaRPr>
              <a:solidFill>
                <a:schemeClr val="lt1"/>
              </a:solidFill>
            </a:endParaRPr>
          </a:p>
        </p:txBody>
      </p:sp>
      <p:sp>
        <p:nvSpPr>
          <p:cNvPr id="207" name="Google Shape;207;p30"/>
          <p:cNvSpPr txBox="1"/>
          <p:nvPr/>
        </p:nvSpPr>
        <p:spPr>
          <a:xfrm>
            <a:off x="4885200" y="2111300"/>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500">
              <a:solidFill>
                <a:schemeClr val="lt1"/>
              </a:solidFill>
            </a:endParaRPr>
          </a:p>
        </p:txBody>
      </p:sp>
      <p:sp>
        <p:nvSpPr>
          <p:cNvPr id="208" name="Google Shape;208;p30"/>
          <p:cNvSpPr/>
          <p:nvPr/>
        </p:nvSpPr>
        <p:spPr>
          <a:xfrm>
            <a:off x="799250"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Voir tous les fichiers </a:t>
            </a:r>
            <a:r>
              <a:rPr lang="fr"/>
              <a:t>modifiés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30"/>
          <p:cNvSpPr/>
          <p:nvPr/>
        </p:nvSpPr>
        <p:spPr>
          <a:xfrm>
            <a:off x="5064875"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 </a:t>
            </a:r>
            <a:r>
              <a:rPr lang="fr"/>
              <a:t>Vérifier l’état des fichiers</a:t>
            </a:r>
            <a:endParaRPr/>
          </a:p>
        </p:txBody>
      </p:sp>
      <p:sp>
        <p:nvSpPr>
          <p:cNvPr id="210" name="Google Shape;210;p30"/>
          <p:cNvSpPr/>
          <p:nvPr/>
        </p:nvSpPr>
        <p:spPr>
          <a:xfrm>
            <a:off x="3630500" y="1179200"/>
            <a:ext cx="2142000" cy="6570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700">
                <a:solidFill>
                  <a:srgbClr val="FFFFFF"/>
                </a:solidFill>
              </a:rPr>
              <a:t>GIT STATUS</a:t>
            </a:r>
            <a:endParaRPr b="1" sz="17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1"/>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Ajouter une modification</a:t>
            </a:r>
            <a:endParaRPr>
              <a:solidFill>
                <a:schemeClr val="lt1"/>
              </a:solidFill>
            </a:endParaRPr>
          </a:p>
        </p:txBody>
      </p:sp>
      <p:sp>
        <p:nvSpPr>
          <p:cNvPr id="216" name="Google Shape;216;p31"/>
          <p:cNvSpPr txBox="1"/>
          <p:nvPr/>
        </p:nvSpPr>
        <p:spPr>
          <a:xfrm>
            <a:off x="4885200" y="2111300"/>
            <a:ext cx="5536500" cy="322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fr" sz="1500">
                <a:solidFill>
                  <a:schemeClr val="lt1"/>
                </a:solidFill>
              </a:rPr>
              <a:t>GIT ADD &lt;répertoire&gt;</a:t>
            </a:r>
            <a:endParaRPr b="1" sz="1500">
              <a:solidFill>
                <a:schemeClr val="lt1"/>
              </a:solidFill>
            </a:endParaRPr>
          </a:p>
        </p:txBody>
      </p:sp>
      <p:sp>
        <p:nvSpPr>
          <p:cNvPr id="217" name="Google Shape;217;p31"/>
          <p:cNvSpPr/>
          <p:nvPr/>
        </p:nvSpPr>
        <p:spPr>
          <a:xfrm>
            <a:off x="799250"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fr" sz="1500">
                <a:solidFill>
                  <a:schemeClr val="lt1"/>
                </a:solidFill>
              </a:rPr>
              <a:t>GIT ADD .</a:t>
            </a:r>
            <a:endParaRPr b="1" sz="1500">
              <a:solidFill>
                <a:schemeClr val="lt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Pour ajouter tous le</a:t>
            </a:r>
            <a:r>
              <a:rPr lang="fr"/>
              <a:t>s fichiers dans le répertoire courant</a:t>
            </a:r>
            <a:endParaRPr>
              <a:solidFill>
                <a:srgbClr val="FF9900"/>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18" name="Google Shape;218;p31"/>
          <p:cNvSpPr/>
          <p:nvPr/>
        </p:nvSpPr>
        <p:spPr>
          <a:xfrm>
            <a:off x="5064875"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Pour ajouter un répertoire, utilisez </a:t>
            </a:r>
            <a:endParaRPr/>
          </a:p>
          <a:p>
            <a:pPr indent="0" lvl="0" marL="0" rtl="0" algn="l">
              <a:spcBef>
                <a:spcPts val="0"/>
              </a:spcBef>
              <a:spcAft>
                <a:spcPts val="0"/>
              </a:spcAft>
              <a:buNone/>
            </a:pPr>
            <a:r>
              <a:rPr lang="fr"/>
              <a:t>"git add ".</a:t>
            </a:r>
            <a:endParaRPr/>
          </a:p>
        </p:txBody>
      </p:sp>
      <p:sp>
        <p:nvSpPr>
          <p:cNvPr id="219" name="Google Shape;219;p31"/>
          <p:cNvSpPr/>
          <p:nvPr/>
        </p:nvSpPr>
        <p:spPr>
          <a:xfrm>
            <a:off x="3630500" y="1179200"/>
            <a:ext cx="1970100" cy="6570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700">
                <a:solidFill>
                  <a:srgbClr val="FFFFFF"/>
                </a:solidFill>
              </a:rPr>
              <a:t>GIT ADD</a:t>
            </a:r>
            <a:endParaRPr b="1" sz="17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1217300" y="1752800"/>
            <a:ext cx="65910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fr" sz="4800">
                <a:solidFill>
                  <a:schemeClr val="lt1"/>
                </a:solidFill>
                <a:latin typeface="Gill Sans"/>
                <a:ea typeface="Gill Sans"/>
                <a:cs typeface="Gill Sans"/>
                <a:sym typeface="Gill Sans"/>
              </a:rPr>
              <a:t>Prise en main de</a:t>
            </a:r>
            <a:endParaRPr b="1" sz="4800">
              <a:solidFill>
                <a:schemeClr val="lt1"/>
              </a:solidFill>
              <a:latin typeface="Gill Sans"/>
              <a:ea typeface="Gill Sans"/>
              <a:cs typeface="Gill Sans"/>
              <a:sym typeface="Gill Sans"/>
            </a:endParaRPr>
          </a:p>
          <a:p>
            <a:pPr indent="0" lvl="0" marL="0" rtl="0" algn="ctr">
              <a:spcBef>
                <a:spcPts val="0"/>
              </a:spcBef>
              <a:spcAft>
                <a:spcPts val="0"/>
              </a:spcAft>
              <a:buNone/>
            </a:pPr>
            <a:r>
              <a:rPr b="1" lang="fr" sz="5000">
                <a:solidFill>
                  <a:schemeClr val="lt1"/>
                </a:solidFill>
                <a:latin typeface="Gill Sans"/>
                <a:ea typeface="Gill Sans"/>
                <a:cs typeface="Gill Sans"/>
                <a:sym typeface="Gill Sans"/>
              </a:rPr>
              <a:t> GIT</a:t>
            </a:r>
            <a:endParaRPr b="1" sz="5000">
              <a:solidFill>
                <a:schemeClr val="lt1"/>
              </a:solidFill>
              <a:latin typeface="Gill Sans"/>
              <a:ea typeface="Gill Sans"/>
              <a:cs typeface="Gill Sans"/>
              <a:sym typeface="Gill Sans"/>
            </a:endParaRPr>
          </a:p>
        </p:txBody>
      </p:sp>
      <p:sp>
        <p:nvSpPr>
          <p:cNvPr id="59" name="Google Shape;59;p14"/>
          <p:cNvSpPr txBox="1"/>
          <p:nvPr>
            <p:ph idx="1" type="body"/>
          </p:nvPr>
        </p:nvSpPr>
        <p:spPr>
          <a:xfrm>
            <a:off x="2565150" y="3440025"/>
            <a:ext cx="4013700" cy="57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fr">
                <a:solidFill>
                  <a:schemeClr val="lt1"/>
                </a:solidFill>
                <a:latin typeface="Gill Sans"/>
                <a:ea typeface="Gill Sans"/>
                <a:cs typeface="Gill Sans"/>
                <a:sym typeface="Gill Sans"/>
              </a:rPr>
              <a:t>Training the best tech talent in Africa</a:t>
            </a:r>
            <a:endParaRPr>
              <a:solidFill>
                <a:schemeClr val="lt1"/>
              </a:solidFill>
              <a:latin typeface="Gill Sans"/>
              <a:ea typeface="Gill Sans"/>
              <a:cs typeface="Gill Sans"/>
              <a:sym typeface="Gill Sans"/>
            </a:endParaRPr>
          </a:p>
          <a:p>
            <a:pPr indent="0" lvl="0" marL="0" rtl="0" algn="ctr">
              <a:spcBef>
                <a:spcPts val="0"/>
              </a:spcBef>
              <a:spcAft>
                <a:spcPts val="1600"/>
              </a:spcAft>
              <a:buNone/>
            </a:pPr>
            <a:r>
              <a:t/>
            </a:r>
            <a:endParaRPr>
              <a:solidFill>
                <a:schemeClr val="lt1"/>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Ajouter une modification</a:t>
            </a:r>
            <a:endParaRPr>
              <a:solidFill>
                <a:schemeClr val="lt1"/>
              </a:solidFill>
            </a:endParaRPr>
          </a:p>
        </p:txBody>
      </p:sp>
      <p:sp>
        <p:nvSpPr>
          <p:cNvPr id="225" name="Google Shape;225;p32"/>
          <p:cNvSpPr txBox="1"/>
          <p:nvPr/>
        </p:nvSpPr>
        <p:spPr>
          <a:xfrm>
            <a:off x="4885200" y="2111300"/>
            <a:ext cx="5536500" cy="3223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fr" sz="1500">
                <a:solidFill>
                  <a:schemeClr val="lt1"/>
                </a:solidFill>
              </a:rPr>
              <a:t>GIT COMMIT -m “message”</a:t>
            </a:r>
            <a:endParaRPr b="1" sz="1500">
              <a:solidFill>
                <a:schemeClr val="lt1"/>
              </a:solidFill>
            </a:endParaRPr>
          </a:p>
        </p:txBody>
      </p:sp>
      <p:sp>
        <p:nvSpPr>
          <p:cNvPr id="226" name="Google Shape;226;p32"/>
          <p:cNvSpPr/>
          <p:nvPr/>
        </p:nvSpPr>
        <p:spPr>
          <a:xfrm>
            <a:off x="799250"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b="1" lang="fr" sz="1500">
                <a:solidFill>
                  <a:schemeClr val="lt1"/>
                </a:solidFill>
              </a:rPr>
              <a:t>GIT COMMIT -a</a:t>
            </a:r>
            <a:endParaRPr b="1" sz="1500">
              <a:solidFill>
                <a:schemeClr val="lt1"/>
              </a:solidFill>
            </a:endParaRPr>
          </a:p>
          <a:p>
            <a:pPr indent="0" lvl="0" marL="457200" rtl="0" algn="l">
              <a:spcBef>
                <a:spcPts val="0"/>
              </a:spcBef>
              <a:spcAft>
                <a:spcPts val="0"/>
              </a:spcAft>
              <a:buNone/>
            </a:pPr>
            <a:r>
              <a:t/>
            </a:r>
            <a:endParaRPr/>
          </a:p>
          <a:p>
            <a:pPr indent="0" lvl="0" marL="0" rtl="0" algn="l">
              <a:spcBef>
                <a:spcPts val="0"/>
              </a:spcBef>
              <a:spcAft>
                <a:spcPts val="0"/>
              </a:spcAft>
              <a:buNone/>
            </a:pPr>
            <a:r>
              <a:rPr lang="fr"/>
              <a:t>Committer toutes les modifications sur la zone de transition “staging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p32"/>
          <p:cNvSpPr/>
          <p:nvPr/>
        </p:nvSpPr>
        <p:spPr>
          <a:xfrm>
            <a:off x="5064875" y="2571750"/>
            <a:ext cx="37317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t> Committer toutes les modifications locales vers le “staging area”</a:t>
            </a:r>
            <a:endParaRPr/>
          </a:p>
        </p:txBody>
      </p:sp>
      <p:sp>
        <p:nvSpPr>
          <p:cNvPr id="228" name="Google Shape;228;p32"/>
          <p:cNvSpPr/>
          <p:nvPr/>
        </p:nvSpPr>
        <p:spPr>
          <a:xfrm>
            <a:off x="3630500" y="1179200"/>
            <a:ext cx="2142000" cy="6570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700">
                <a:solidFill>
                  <a:srgbClr val="FFFFFF"/>
                </a:solidFill>
              </a:rPr>
              <a:t>GIT COMMIT</a:t>
            </a:r>
            <a:endParaRPr b="1" sz="17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33"/>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Les branches</a:t>
            </a:r>
            <a:endParaRPr>
              <a:solidFill>
                <a:schemeClr val="lt1"/>
              </a:solidFill>
            </a:endParaRPr>
          </a:p>
        </p:txBody>
      </p:sp>
      <p:sp>
        <p:nvSpPr>
          <p:cNvPr id="234" name="Google Shape;234;p33"/>
          <p:cNvSpPr txBox="1"/>
          <p:nvPr/>
        </p:nvSpPr>
        <p:spPr>
          <a:xfrm>
            <a:off x="616700" y="9972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endParaRPr>
          </a:p>
        </p:txBody>
      </p:sp>
      <p:sp>
        <p:nvSpPr>
          <p:cNvPr id="235" name="Google Shape;235;p33"/>
          <p:cNvSpPr/>
          <p:nvPr/>
        </p:nvSpPr>
        <p:spPr>
          <a:xfrm>
            <a:off x="5477275" y="1076788"/>
            <a:ext cx="2292900" cy="8754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800">
                <a:solidFill>
                  <a:schemeClr val="lt1"/>
                </a:solidFill>
              </a:rPr>
              <a:t>MASTER</a:t>
            </a:r>
            <a:endParaRPr sz="1800">
              <a:solidFill>
                <a:schemeClr val="lt1"/>
              </a:solidFill>
            </a:endParaRPr>
          </a:p>
        </p:txBody>
      </p:sp>
      <p:sp>
        <p:nvSpPr>
          <p:cNvPr id="236" name="Google Shape;236;p33"/>
          <p:cNvSpPr/>
          <p:nvPr/>
        </p:nvSpPr>
        <p:spPr>
          <a:xfrm>
            <a:off x="4618300" y="2221613"/>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lt1"/>
                </a:solidFill>
              </a:rPr>
              <a:t> la branche native/principale de notre projet</a:t>
            </a:r>
            <a:endParaRPr>
              <a:solidFill>
                <a:schemeClr val="lt1"/>
              </a:solidFill>
            </a:endParaRPr>
          </a:p>
          <a:p>
            <a:pPr indent="0" lvl="0" marL="0" rtl="0" algn="ctr">
              <a:spcBef>
                <a:spcPts val="0"/>
              </a:spcBef>
              <a:spcAft>
                <a:spcPts val="0"/>
              </a:spcAft>
              <a:buNone/>
            </a:pPr>
            <a:r>
              <a:t/>
            </a:r>
            <a:endParaRPr b="1" sz="1100">
              <a:solidFill>
                <a:schemeClr val="lt1"/>
              </a:solidFill>
            </a:endParaRPr>
          </a:p>
        </p:txBody>
      </p:sp>
      <p:sp>
        <p:nvSpPr>
          <p:cNvPr id="237" name="Google Shape;237;p33"/>
          <p:cNvSpPr/>
          <p:nvPr/>
        </p:nvSpPr>
        <p:spPr>
          <a:xfrm>
            <a:off x="4618300" y="2867288"/>
            <a:ext cx="4128000" cy="5727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Branche par </a:t>
            </a:r>
            <a:r>
              <a:rPr lang="fr">
                <a:solidFill>
                  <a:schemeClr val="lt1"/>
                </a:solidFill>
              </a:rPr>
              <a:t>défaut</a:t>
            </a:r>
            <a:endParaRPr>
              <a:solidFill>
                <a:schemeClr val="lt1"/>
              </a:solidFill>
            </a:endParaRPr>
          </a:p>
        </p:txBody>
      </p:sp>
      <p:sp>
        <p:nvSpPr>
          <p:cNvPr id="238" name="Google Shape;238;p33"/>
          <p:cNvSpPr/>
          <p:nvPr/>
        </p:nvSpPr>
        <p:spPr>
          <a:xfrm>
            <a:off x="335925" y="1305000"/>
            <a:ext cx="3729300" cy="28131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b="1" lang="fr">
                <a:solidFill>
                  <a:schemeClr val="lt1"/>
                </a:solidFill>
              </a:rPr>
              <a:t>Créer</a:t>
            </a:r>
            <a:r>
              <a:rPr b="1" lang="fr">
                <a:solidFill>
                  <a:schemeClr val="lt1"/>
                </a:solidFill>
              </a:rPr>
              <a:t> une copie de votre projet</a:t>
            </a:r>
            <a:endParaRPr b="1">
              <a:solidFill>
                <a:schemeClr val="lt1"/>
              </a:solidFill>
            </a:endParaRPr>
          </a:p>
          <a:p>
            <a:pPr indent="0" lvl="0" marL="457200" rtl="0" algn="l">
              <a:spcBef>
                <a:spcPts val="0"/>
              </a:spcBef>
              <a:spcAft>
                <a:spcPts val="0"/>
              </a:spcAft>
              <a:buNone/>
            </a:pPr>
            <a:r>
              <a:t/>
            </a:r>
            <a:endParaRPr b="1">
              <a:solidFill>
                <a:schemeClr val="lt1"/>
              </a:solidFill>
            </a:endParaRPr>
          </a:p>
          <a:p>
            <a:pPr indent="-317500" lvl="0" marL="457200" rtl="0" algn="l">
              <a:spcBef>
                <a:spcPts val="0"/>
              </a:spcBef>
              <a:spcAft>
                <a:spcPts val="0"/>
              </a:spcAft>
              <a:buClr>
                <a:schemeClr val="lt1"/>
              </a:buClr>
              <a:buSzPts val="1400"/>
              <a:buChar char="●"/>
            </a:pPr>
            <a:r>
              <a:rPr b="1" lang="fr">
                <a:solidFill>
                  <a:schemeClr val="lt1"/>
                </a:solidFill>
              </a:rPr>
              <a:t>un pointeur vers un commit</a:t>
            </a:r>
            <a:endParaRPr b="1">
              <a:solidFill>
                <a:schemeClr val="lt1"/>
              </a:solidFill>
            </a:endParaRPr>
          </a:p>
          <a:p>
            <a:pPr indent="0" lvl="0" marL="457200" rtl="0" algn="l">
              <a:spcBef>
                <a:spcPts val="0"/>
              </a:spcBef>
              <a:spcAft>
                <a:spcPts val="0"/>
              </a:spcAft>
              <a:buNone/>
            </a:pPr>
            <a:r>
              <a:t/>
            </a:r>
            <a:endParaRPr b="1">
              <a:solidFill>
                <a:schemeClr val="lt1"/>
              </a:solidFill>
            </a:endParaRPr>
          </a:p>
          <a:p>
            <a:pPr indent="-317500" lvl="0" marL="457200" rtl="0" algn="l">
              <a:spcBef>
                <a:spcPts val="0"/>
              </a:spcBef>
              <a:spcAft>
                <a:spcPts val="0"/>
              </a:spcAft>
              <a:buClr>
                <a:schemeClr val="lt1"/>
              </a:buClr>
              <a:buSzPts val="1400"/>
              <a:buChar char="●"/>
            </a:pPr>
            <a:r>
              <a:rPr b="1" lang="fr">
                <a:solidFill>
                  <a:schemeClr val="lt1"/>
                </a:solidFill>
              </a:rPr>
              <a:t>Un pointeur est un objet qui contient l’adresse d’une donnée stockée quelque part. On peut utiliser le pointeur pour accéder à la </a:t>
            </a:r>
            <a:r>
              <a:rPr b="1" lang="fr">
                <a:solidFill>
                  <a:schemeClr val="lt1"/>
                </a:solidFill>
              </a:rPr>
              <a:t>donnée</a:t>
            </a:r>
            <a:r>
              <a:rPr b="1" lang="fr">
                <a:solidFill>
                  <a:schemeClr val="lt1"/>
                </a:solidFill>
              </a:rPr>
              <a:t> en question.</a:t>
            </a:r>
            <a:endParaRPr b="1">
              <a:solidFill>
                <a:schemeClr val="lt1"/>
              </a:solidFill>
            </a:endParaRPr>
          </a:p>
          <a:p>
            <a:pPr indent="0" lvl="0" marL="457200" rtl="0" algn="l">
              <a:spcBef>
                <a:spcPts val="0"/>
              </a:spcBef>
              <a:spcAft>
                <a:spcPts val="0"/>
              </a:spcAft>
              <a:buNone/>
            </a:pPr>
            <a:r>
              <a:t/>
            </a:r>
            <a:endParaRPr b="1" sz="1300">
              <a:solidFill>
                <a:schemeClr val="lt1"/>
              </a:solidFill>
            </a:endParaRPr>
          </a:p>
        </p:txBody>
      </p:sp>
      <p:sp>
        <p:nvSpPr>
          <p:cNvPr id="239" name="Google Shape;239;p33"/>
          <p:cNvSpPr/>
          <p:nvPr/>
        </p:nvSpPr>
        <p:spPr>
          <a:xfrm>
            <a:off x="4684300" y="3512963"/>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fr">
                <a:solidFill>
                  <a:schemeClr val="lt1"/>
                </a:solidFill>
              </a:rPr>
              <a:t>Traitée</a:t>
            </a:r>
            <a:r>
              <a:rPr lang="fr">
                <a:solidFill>
                  <a:schemeClr val="lt1"/>
                </a:solidFill>
              </a:rPr>
              <a:t> de la </a:t>
            </a:r>
            <a:r>
              <a:rPr lang="fr">
                <a:solidFill>
                  <a:schemeClr val="lt1"/>
                </a:solidFill>
              </a:rPr>
              <a:t>même</a:t>
            </a:r>
            <a:r>
              <a:rPr lang="fr">
                <a:solidFill>
                  <a:schemeClr val="lt1"/>
                </a:solidFill>
              </a:rPr>
              <a:t> </a:t>
            </a:r>
            <a:r>
              <a:rPr lang="fr">
                <a:solidFill>
                  <a:schemeClr val="lt1"/>
                </a:solidFill>
              </a:rPr>
              <a:t>façon</a:t>
            </a:r>
            <a:r>
              <a:rPr lang="fr">
                <a:solidFill>
                  <a:schemeClr val="lt1"/>
                </a:solidFill>
              </a:rPr>
              <a:t> que </a:t>
            </a:r>
            <a:r>
              <a:rPr lang="fr">
                <a:solidFill>
                  <a:schemeClr val="lt1"/>
                </a:solidFill>
              </a:rPr>
              <a:t>les</a:t>
            </a:r>
            <a:r>
              <a:rPr lang="fr">
                <a:solidFill>
                  <a:schemeClr val="lt1"/>
                </a:solidFill>
              </a:rPr>
              <a:t> autres branches</a:t>
            </a:r>
            <a:endParaRPr>
              <a:solidFill>
                <a:schemeClr val="lt1"/>
              </a:solidFill>
            </a:endParaRPr>
          </a:p>
          <a:p>
            <a:pPr indent="0" lvl="0" marL="0" rtl="0" algn="ctr">
              <a:spcBef>
                <a:spcPts val="0"/>
              </a:spcBef>
              <a:spcAft>
                <a:spcPts val="0"/>
              </a:spcAft>
              <a:buNone/>
            </a:pPr>
            <a:r>
              <a:t/>
            </a:r>
            <a:endParaRPr b="1" sz="1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4"/>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Créer</a:t>
            </a:r>
            <a:r>
              <a:rPr lang="fr">
                <a:solidFill>
                  <a:schemeClr val="lt1"/>
                </a:solidFill>
              </a:rPr>
              <a:t> une nouvelle branche</a:t>
            </a:r>
            <a:endParaRPr>
              <a:solidFill>
                <a:schemeClr val="lt1"/>
              </a:solidFill>
            </a:endParaRPr>
          </a:p>
        </p:txBody>
      </p:sp>
      <p:sp>
        <p:nvSpPr>
          <p:cNvPr id="245" name="Google Shape;245;p34"/>
          <p:cNvSpPr txBox="1"/>
          <p:nvPr/>
        </p:nvSpPr>
        <p:spPr>
          <a:xfrm>
            <a:off x="4885200" y="2111300"/>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500">
              <a:solidFill>
                <a:schemeClr val="lt1"/>
              </a:solidFill>
            </a:endParaRPr>
          </a:p>
        </p:txBody>
      </p:sp>
      <p:sp>
        <p:nvSpPr>
          <p:cNvPr id="246" name="Google Shape;246;p34"/>
          <p:cNvSpPr/>
          <p:nvPr/>
        </p:nvSpPr>
        <p:spPr>
          <a:xfrm>
            <a:off x="4716725" y="1499575"/>
            <a:ext cx="3894000" cy="7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Cette syntaxe va créer un nouveau pointeur vers le dernier commit effectué (le commit courant)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p34"/>
          <p:cNvSpPr/>
          <p:nvPr/>
        </p:nvSpPr>
        <p:spPr>
          <a:xfrm>
            <a:off x="1246575" y="36450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1</a:t>
            </a:r>
            <a:endParaRPr sz="1000"/>
          </a:p>
        </p:txBody>
      </p:sp>
      <p:sp>
        <p:nvSpPr>
          <p:cNvPr id="248" name="Google Shape;248;p34"/>
          <p:cNvSpPr/>
          <p:nvPr/>
        </p:nvSpPr>
        <p:spPr>
          <a:xfrm>
            <a:off x="3173375" y="36450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2</a:t>
            </a:r>
            <a:endParaRPr sz="1000"/>
          </a:p>
        </p:txBody>
      </p:sp>
      <p:sp>
        <p:nvSpPr>
          <p:cNvPr id="249" name="Google Shape;249;p34"/>
          <p:cNvSpPr/>
          <p:nvPr/>
        </p:nvSpPr>
        <p:spPr>
          <a:xfrm>
            <a:off x="4931700" y="36450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3</a:t>
            </a:r>
            <a:endParaRPr sz="1000"/>
          </a:p>
        </p:txBody>
      </p:sp>
      <p:sp>
        <p:nvSpPr>
          <p:cNvPr id="250" name="Google Shape;250;p34"/>
          <p:cNvSpPr/>
          <p:nvPr/>
        </p:nvSpPr>
        <p:spPr>
          <a:xfrm>
            <a:off x="6877750" y="36450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N</a:t>
            </a:r>
            <a:endParaRPr sz="1000"/>
          </a:p>
        </p:txBody>
      </p:sp>
      <p:sp>
        <p:nvSpPr>
          <p:cNvPr id="251" name="Google Shape;251;p34"/>
          <p:cNvSpPr/>
          <p:nvPr/>
        </p:nvSpPr>
        <p:spPr>
          <a:xfrm rot="10794261">
            <a:off x="2515671" y="3784673"/>
            <a:ext cx="539101"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rot="10800000">
            <a:off x="4346000" y="3768625"/>
            <a:ext cx="539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rot="10800000">
            <a:off x="6010628" y="3721230"/>
            <a:ext cx="600000" cy="195900"/>
          </a:xfrm>
          <a:prstGeom prst="stripedRightArrow">
            <a:avLst>
              <a:gd fmla="val 6380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6823250" y="4549875"/>
            <a:ext cx="1240200" cy="3483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FFFFFF"/>
                </a:solidFill>
              </a:rPr>
              <a:t>NOM-BRANCHE</a:t>
            </a:r>
            <a:endParaRPr sz="1000">
              <a:solidFill>
                <a:srgbClr val="FFFFFF"/>
              </a:solidFill>
            </a:endParaRPr>
          </a:p>
        </p:txBody>
      </p:sp>
      <p:sp>
        <p:nvSpPr>
          <p:cNvPr id="255" name="Google Shape;255;p34"/>
          <p:cNvSpPr/>
          <p:nvPr/>
        </p:nvSpPr>
        <p:spPr>
          <a:xfrm>
            <a:off x="6734950" y="2740175"/>
            <a:ext cx="1240200" cy="34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FFFFFF"/>
                </a:solidFill>
              </a:rPr>
              <a:t>MASTER</a:t>
            </a:r>
            <a:endParaRPr sz="1000">
              <a:solidFill>
                <a:srgbClr val="FFFFFF"/>
              </a:solidFill>
            </a:endParaRPr>
          </a:p>
        </p:txBody>
      </p:sp>
      <p:sp>
        <p:nvSpPr>
          <p:cNvPr id="256" name="Google Shape;256;p34"/>
          <p:cNvSpPr/>
          <p:nvPr/>
        </p:nvSpPr>
        <p:spPr>
          <a:xfrm rot="5400000">
            <a:off x="7126000" y="3316200"/>
            <a:ext cx="458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rot="-5397557">
            <a:off x="7144012" y="4220740"/>
            <a:ext cx="4221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745375" y="1463425"/>
            <a:ext cx="3269700" cy="813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700">
                <a:solidFill>
                  <a:schemeClr val="lt1"/>
                </a:solidFill>
              </a:rPr>
              <a:t>git branch -b nom-branche</a:t>
            </a:r>
            <a:endParaRPr b="1" sz="17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5"/>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Basculer sur une branche</a:t>
            </a:r>
            <a:endParaRPr>
              <a:solidFill>
                <a:schemeClr val="lt1"/>
              </a:solidFill>
            </a:endParaRPr>
          </a:p>
        </p:txBody>
      </p:sp>
      <p:sp>
        <p:nvSpPr>
          <p:cNvPr id="264" name="Google Shape;264;p35"/>
          <p:cNvSpPr txBox="1"/>
          <p:nvPr/>
        </p:nvSpPr>
        <p:spPr>
          <a:xfrm>
            <a:off x="57850" y="3358775"/>
            <a:ext cx="64503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fr" sz="1500">
                <a:solidFill>
                  <a:srgbClr val="B7B7B7"/>
                </a:solidFill>
              </a:rPr>
              <a:t>Note</a:t>
            </a:r>
            <a:r>
              <a:rPr b="1" lang="fr" sz="1500">
                <a:solidFill>
                  <a:schemeClr val="lt1"/>
                </a:solidFill>
              </a:rPr>
              <a:t>: </a:t>
            </a:r>
            <a:r>
              <a:rPr b="1" lang="fr" sz="1500">
                <a:solidFill>
                  <a:srgbClr val="D9D9D9"/>
                </a:solidFill>
              </a:rPr>
              <a:t>On peut également utiliser </a:t>
            </a:r>
            <a:r>
              <a:rPr b="1" lang="fr" sz="1500">
                <a:solidFill>
                  <a:srgbClr val="FF9900"/>
                </a:solidFill>
              </a:rPr>
              <a:t>git checkout -b</a:t>
            </a:r>
            <a:r>
              <a:rPr b="1" lang="fr" sz="1500">
                <a:solidFill>
                  <a:srgbClr val="D9D9D9"/>
                </a:solidFill>
              </a:rPr>
              <a:t> </a:t>
            </a:r>
            <a:r>
              <a:rPr b="1" lang="fr" sz="1500">
                <a:solidFill>
                  <a:srgbClr val="FF9900"/>
                </a:solidFill>
              </a:rPr>
              <a:t>“nom-branche”</a:t>
            </a:r>
            <a:r>
              <a:rPr b="1" lang="fr" sz="1500">
                <a:solidFill>
                  <a:srgbClr val="D9D9D9"/>
                </a:solidFill>
              </a:rPr>
              <a:t> pour créer une branche et basculer immédiatement dessus. Cela est l’équivalent d’utiliser </a:t>
            </a:r>
            <a:r>
              <a:rPr b="1" lang="fr" sz="1500">
                <a:solidFill>
                  <a:srgbClr val="FF9900"/>
                </a:solidFill>
              </a:rPr>
              <a:t>git branch</a:t>
            </a:r>
            <a:r>
              <a:rPr b="1" lang="fr" sz="1500">
                <a:solidFill>
                  <a:srgbClr val="D9D9D9"/>
                </a:solidFill>
              </a:rPr>
              <a:t> puis </a:t>
            </a:r>
            <a:r>
              <a:rPr b="1" lang="fr" sz="1500">
                <a:solidFill>
                  <a:srgbClr val="FF9900"/>
                </a:solidFill>
              </a:rPr>
              <a:t>git checkout</a:t>
            </a:r>
            <a:r>
              <a:rPr b="1" lang="fr" sz="1500">
                <a:solidFill>
                  <a:srgbClr val="D9D9D9"/>
                </a:solidFill>
              </a:rPr>
              <a:t>.</a:t>
            </a:r>
            <a:endParaRPr b="1" sz="1500">
              <a:solidFill>
                <a:srgbClr val="D9D9D9"/>
              </a:solidFill>
            </a:endParaRPr>
          </a:p>
        </p:txBody>
      </p:sp>
      <p:sp>
        <p:nvSpPr>
          <p:cNvPr id="265" name="Google Shape;265;p35"/>
          <p:cNvSpPr/>
          <p:nvPr/>
        </p:nvSpPr>
        <p:spPr>
          <a:xfrm>
            <a:off x="7109550" y="3567275"/>
            <a:ext cx="1240200" cy="3483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solidFill>
                  <a:srgbClr val="FFFFFF"/>
                </a:solidFill>
              </a:rPr>
              <a:t>NOM-BRANCHE</a:t>
            </a:r>
            <a:endParaRPr sz="1000">
              <a:solidFill>
                <a:srgbClr val="FFFFFF"/>
              </a:solidFill>
            </a:endParaRPr>
          </a:p>
        </p:txBody>
      </p:sp>
      <p:sp>
        <p:nvSpPr>
          <p:cNvPr id="266" name="Google Shape;266;p35"/>
          <p:cNvSpPr/>
          <p:nvPr/>
        </p:nvSpPr>
        <p:spPr>
          <a:xfrm>
            <a:off x="1302725"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1</a:t>
            </a:r>
            <a:endParaRPr sz="1000"/>
          </a:p>
        </p:txBody>
      </p:sp>
      <p:sp>
        <p:nvSpPr>
          <p:cNvPr id="267" name="Google Shape;267;p35"/>
          <p:cNvSpPr/>
          <p:nvPr/>
        </p:nvSpPr>
        <p:spPr>
          <a:xfrm>
            <a:off x="3109225"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2</a:t>
            </a:r>
            <a:endParaRPr sz="1000"/>
          </a:p>
        </p:txBody>
      </p:sp>
      <p:sp>
        <p:nvSpPr>
          <p:cNvPr id="268" name="Google Shape;268;p35"/>
          <p:cNvSpPr/>
          <p:nvPr/>
        </p:nvSpPr>
        <p:spPr>
          <a:xfrm>
            <a:off x="4915750"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3</a:t>
            </a:r>
            <a:endParaRPr sz="1000"/>
          </a:p>
        </p:txBody>
      </p:sp>
      <p:sp>
        <p:nvSpPr>
          <p:cNvPr id="269" name="Google Shape;269;p35"/>
          <p:cNvSpPr/>
          <p:nvPr/>
        </p:nvSpPr>
        <p:spPr>
          <a:xfrm>
            <a:off x="7176150"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N</a:t>
            </a:r>
            <a:endParaRPr sz="1000"/>
          </a:p>
        </p:txBody>
      </p:sp>
      <p:sp>
        <p:nvSpPr>
          <p:cNvPr id="270" name="Google Shape;270;p35"/>
          <p:cNvSpPr/>
          <p:nvPr/>
        </p:nvSpPr>
        <p:spPr>
          <a:xfrm rot="10794261">
            <a:off x="2413734" y="2667223"/>
            <a:ext cx="539101"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rot="10800000">
            <a:off x="4220238" y="2667225"/>
            <a:ext cx="539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rot="10800000">
            <a:off x="6223253" y="2696030"/>
            <a:ext cx="600000" cy="195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rot="-5397557">
            <a:off x="7422362" y="3204515"/>
            <a:ext cx="4221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6823250" y="1272200"/>
            <a:ext cx="1354200" cy="458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MASTER</a:t>
            </a:r>
            <a:endParaRPr sz="1000">
              <a:solidFill>
                <a:srgbClr val="FFFFFF"/>
              </a:solidFill>
            </a:endParaRPr>
          </a:p>
        </p:txBody>
      </p:sp>
      <p:sp>
        <p:nvSpPr>
          <p:cNvPr id="275" name="Google Shape;275;p35"/>
          <p:cNvSpPr/>
          <p:nvPr/>
        </p:nvSpPr>
        <p:spPr>
          <a:xfrm rot="5400000">
            <a:off x="7328150" y="2059250"/>
            <a:ext cx="458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7176150" y="4398150"/>
            <a:ext cx="1240200" cy="348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300">
                <a:solidFill>
                  <a:srgbClr val="FFFFFF"/>
                </a:solidFill>
              </a:rPr>
              <a:t>HEAD</a:t>
            </a:r>
            <a:endParaRPr b="1" sz="1300">
              <a:solidFill>
                <a:srgbClr val="FFFFFF"/>
              </a:solidFill>
            </a:endParaRPr>
          </a:p>
        </p:txBody>
      </p:sp>
      <p:sp>
        <p:nvSpPr>
          <p:cNvPr id="277" name="Google Shape;277;p35"/>
          <p:cNvSpPr/>
          <p:nvPr/>
        </p:nvSpPr>
        <p:spPr>
          <a:xfrm rot="-5397557">
            <a:off x="7442412" y="4075765"/>
            <a:ext cx="4221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704050" y="1149200"/>
            <a:ext cx="2956800" cy="813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700">
                <a:solidFill>
                  <a:schemeClr val="lt1"/>
                </a:solidFill>
              </a:rPr>
              <a:t>git checkout nom-branche</a:t>
            </a:r>
            <a:endParaRPr b="1" sz="1700">
              <a:solidFill>
                <a:schemeClr val="lt1"/>
              </a:solidFill>
            </a:endParaRPr>
          </a:p>
          <a:p>
            <a:pPr indent="0" lvl="0" marL="0" rtl="0" algn="l">
              <a:spcBef>
                <a:spcPts val="0"/>
              </a:spcBef>
              <a:spcAft>
                <a:spcPts val="0"/>
              </a:spcAft>
              <a:buNone/>
            </a:pPr>
            <a:r>
              <a:t/>
            </a:r>
            <a:endParaRPr b="1" sz="17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6"/>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a:t>
            </a:r>
            <a:r>
              <a:rPr lang="fr">
                <a:solidFill>
                  <a:schemeClr val="lt1"/>
                </a:solidFill>
              </a:rPr>
              <a:t>égende</a:t>
            </a:r>
            <a:endParaRPr>
              <a:solidFill>
                <a:schemeClr val="lt1"/>
              </a:solidFill>
            </a:endParaRPr>
          </a:p>
        </p:txBody>
      </p:sp>
      <p:pic>
        <p:nvPicPr>
          <p:cNvPr id="284" name="Google Shape;284;p36"/>
          <p:cNvPicPr preferRelativeResize="0"/>
          <p:nvPr/>
        </p:nvPicPr>
        <p:blipFill>
          <a:blip r:embed="rId4">
            <a:alphaModFix/>
          </a:blip>
          <a:stretch>
            <a:fillRect/>
          </a:stretch>
        </p:blipFill>
        <p:spPr>
          <a:xfrm>
            <a:off x="3247225" y="647425"/>
            <a:ext cx="5774451" cy="3675050"/>
          </a:xfrm>
          <a:prstGeom prst="rect">
            <a:avLst/>
          </a:prstGeom>
          <a:noFill/>
          <a:ln>
            <a:noFill/>
          </a:ln>
        </p:spPr>
      </p:pic>
      <p:pic>
        <p:nvPicPr>
          <p:cNvPr id="285" name="Google Shape;285;p36"/>
          <p:cNvPicPr preferRelativeResize="0"/>
          <p:nvPr/>
        </p:nvPicPr>
        <p:blipFill>
          <a:blip r:embed="rId5">
            <a:alphaModFix/>
          </a:blip>
          <a:stretch>
            <a:fillRect/>
          </a:stretch>
        </p:blipFill>
        <p:spPr>
          <a:xfrm>
            <a:off x="63350" y="772475"/>
            <a:ext cx="3082425" cy="3552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7"/>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Basculer sur une branche</a:t>
            </a:r>
            <a:endParaRPr>
              <a:solidFill>
                <a:schemeClr val="lt1"/>
              </a:solidFill>
            </a:endParaRPr>
          </a:p>
        </p:txBody>
      </p:sp>
      <p:sp>
        <p:nvSpPr>
          <p:cNvPr id="291" name="Google Shape;291;p37"/>
          <p:cNvSpPr/>
          <p:nvPr/>
        </p:nvSpPr>
        <p:spPr>
          <a:xfrm>
            <a:off x="7363850" y="3567275"/>
            <a:ext cx="1240200" cy="3483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NOM-BRANCHE</a:t>
            </a:r>
            <a:endParaRPr sz="1000">
              <a:solidFill>
                <a:srgbClr val="FFFFFF"/>
              </a:solidFill>
            </a:endParaRPr>
          </a:p>
        </p:txBody>
      </p:sp>
      <p:sp>
        <p:nvSpPr>
          <p:cNvPr id="292" name="Google Shape;292;p37"/>
          <p:cNvSpPr/>
          <p:nvPr/>
        </p:nvSpPr>
        <p:spPr>
          <a:xfrm>
            <a:off x="540725"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1</a:t>
            </a:r>
            <a:endParaRPr sz="1000"/>
          </a:p>
        </p:txBody>
      </p:sp>
      <p:sp>
        <p:nvSpPr>
          <p:cNvPr id="293" name="Google Shape;293;p37"/>
          <p:cNvSpPr/>
          <p:nvPr/>
        </p:nvSpPr>
        <p:spPr>
          <a:xfrm>
            <a:off x="2347225"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2</a:t>
            </a:r>
            <a:endParaRPr sz="1000"/>
          </a:p>
        </p:txBody>
      </p:sp>
      <p:sp>
        <p:nvSpPr>
          <p:cNvPr id="294" name="Google Shape;294;p37"/>
          <p:cNvSpPr/>
          <p:nvPr/>
        </p:nvSpPr>
        <p:spPr>
          <a:xfrm>
            <a:off x="4153750" y="254362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3</a:t>
            </a:r>
            <a:endParaRPr sz="1000"/>
          </a:p>
        </p:txBody>
      </p:sp>
      <p:sp>
        <p:nvSpPr>
          <p:cNvPr id="295" name="Google Shape;295;p37"/>
          <p:cNvSpPr/>
          <p:nvPr/>
        </p:nvSpPr>
        <p:spPr>
          <a:xfrm>
            <a:off x="7602450" y="2447475"/>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N+1</a:t>
            </a:r>
            <a:endParaRPr sz="1000"/>
          </a:p>
        </p:txBody>
      </p:sp>
      <p:sp>
        <p:nvSpPr>
          <p:cNvPr id="296" name="Google Shape;296;p37"/>
          <p:cNvSpPr/>
          <p:nvPr/>
        </p:nvSpPr>
        <p:spPr>
          <a:xfrm rot="10794261">
            <a:off x="1651734" y="2667223"/>
            <a:ext cx="539101"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rot="10800000">
            <a:off x="3458238" y="2667225"/>
            <a:ext cx="539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rot="10800000">
            <a:off x="5197103" y="2619830"/>
            <a:ext cx="600000" cy="1959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rot="-5397557">
            <a:off x="7927712" y="3130665"/>
            <a:ext cx="4221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5743050" y="1350125"/>
            <a:ext cx="1240200" cy="34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MASTER</a:t>
            </a:r>
            <a:endParaRPr sz="1000">
              <a:solidFill>
                <a:srgbClr val="FFFFFF"/>
              </a:solidFill>
            </a:endParaRPr>
          </a:p>
        </p:txBody>
      </p:sp>
      <p:sp>
        <p:nvSpPr>
          <p:cNvPr id="301" name="Google Shape;301;p37"/>
          <p:cNvSpPr/>
          <p:nvPr/>
        </p:nvSpPr>
        <p:spPr>
          <a:xfrm rot="5400000">
            <a:off x="6036650" y="1980625"/>
            <a:ext cx="458100"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7363850" y="4499225"/>
            <a:ext cx="1240200" cy="3483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300">
                <a:solidFill>
                  <a:srgbClr val="FFFFFF"/>
                </a:solidFill>
              </a:rPr>
              <a:t>HEAD</a:t>
            </a:r>
            <a:endParaRPr b="1" sz="1300">
              <a:solidFill>
                <a:srgbClr val="FFFFFF"/>
              </a:solidFill>
            </a:endParaRPr>
          </a:p>
        </p:txBody>
      </p:sp>
      <p:sp>
        <p:nvSpPr>
          <p:cNvPr id="303" name="Google Shape;303;p37"/>
          <p:cNvSpPr/>
          <p:nvPr/>
        </p:nvSpPr>
        <p:spPr>
          <a:xfrm rot="-5397557">
            <a:off x="7868712" y="4106003"/>
            <a:ext cx="422100" cy="10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5885850" y="2474100"/>
            <a:ext cx="954600" cy="34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00"/>
              <a:t>Commit N</a:t>
            </a:r>
            <a:endParaRPr sz="1000"/>
          </a:p>
        </p:txBody>
      </p:sp>
      <p:sp>
        <p:nvSpPr>
          <p:cNvPr id="305" name="Google Shape;305;p37"/>
          <p:cNvSpPr/>
          <p:nvPr/>
        </p:nvSpPr>
        <p:spPr>
          <a:xfrm rot="10794261">
            <a:off x="6951909" y="2571073"/>
            <a:ext cx="539101" cy="10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958825" y="1089275"/>
            <a:ext cx="2343000" cy="870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600">
                <a:solidFill>
                  <a:srgbClr val="FFFFFF"/>
                </a:solidFill>
              </a:rPr>
              <a:t>NOUVEAU COMMIT</a:t>
            </a:r>
            <a:endParaRPr b="1" sz="1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8"/>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Git avec un </a:t>
            </a:r>
            <a:r>
              <a:rPr lang="fr">
                <a:solidFill>
                  <a:schemeClr val="lt1"/>
                </a:solidFill>
              </a:rPr>
              <a:t>dépôt</a:t>
            </a:r>
            <a:r>
              <a:rPr lang="fr">
                <a:solidFill>
                  <a:schemeClr val="lt1"/>
                </a:solidFill>
              </a:rPr>
              <a:t> distant</a:t>
            </a:r>
            <a:endParaRPr>
              <a:solidFill>
                <a:schemeClr val="lt1"/>
              </a:solidFill>
            </a:endParaRPr>
          </a:p>
        </p:txBody>
      </p:sp>
      <p:sp>
        <p:nvSpPr>
          <p:cNvPr id="312" name="Google Shape;312;p38"/>
          <p:cNvSpPr txBox="1"/>
          <p:nvPr/>
        </p:nvSpPr>
        <p:spPr>
          <a:xfrm>
            <a:off x="1684550" y="2347125"/>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500">
              <a:solidFill>
                <a:schemeClr val="lt1"/>
              </a:solidFill>
            </a:endParaRPr>
          </a:p>
        </p:txBody>
      </p:sp>
      <p:sp>
        <p:nvSpPr>
          <p:cNvPr id="313" name="Google Shape;313;p38"/>
          <p:cNvSpPr/>
          <p:nvPr/>
        </p:nvSpPr>
        <p:spPr>
          <a:xfrm>
            <a:off x="1886600" y="2218125"/>
            <a:ext cx="5457900" cy="15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500"/>
              <a:t> </a:t>
            </a:r>
            <a:r>
              <a:rPr lang="fr" sz="1500"/>
              <a:t>La commande «push» sert à envoyer tous les «commits»</a:t>
            </a:r>
            <a:endParaRPr sz="1500"/>
          </a:p>
          <a:p>
            <a:pPr indent="0" lvl="0" marL="0" rtl="0" algn="l">
              <a:spcBef>
                <a:spcPts val="0"/>
              </a:spcBef>
              <a:spcAft>
                <a:spcPts val="0"/>
              </a:spcAft>
              <a:buClr>
                <a:schemeClr val="dk1"/>
              </a:buClr>
              <a:buSzPts val="1100"/>
              <a:buFont typeface="Arial"/>
              <a:buNone/>
            </a:pPr>
            <a:r>
              <a:rPr lang="fr" sz="1500"/>
              <a:t>effectués se trouvant dans le répertoire Git/dépôt (HEAD) de</a:t>
            </a:r>
            <a:endParaRPr sz="1500"/>
          </a:p>
          <a:p>
            <a:pPr indent="0" lvl="0" marL="0" rtl="0" algn="l">
              <a:spcBef>
                <a:spcPts val="0"/>
              </a:spcBef>
              <a:spcAft>
                <a:spcPts val="0"/>
              </a:spcAft>
              <a:buClr>
                <a:schemeClr val="dk1"/>
              </a:buClr>
              <a:buSzPts val="1100"/>
              <a:buFont typeface="Arial"/>
              <a:buNone/>
            </a:pPr>
            <a:r>
              <a:rPr lang="fr" sz="1500"/>
              <a:t>la copie du dépôt local vers le dépôt distant.</a:t>
            </a:r>
            <a:endParaRPr sz="1500"/>
          </a:p>
          <a:p>
            <a:pPr indent="0" lvl="0" marL="0" rtl="0" algn="l">
              <a:spcBef>
                <a:spcPts val="0"/>
              </a:spcBef>
              <a:spcAft>
                <a:spcPts val="0"/>
              </a:spcAft>
              <a:buNone/>
            </a:pPr>
            <a:r>
              <a:t/>
            </a:r>
            <a:endParaRPr/>
          </a:p>
        </p:txBody>
      </p:sp>
      <p:sp>
        <p:nvSpPr>
          <p:cNvPr id="314" name="Google Shape;314;p38"/>
          <p:cNvSpPr/>
          <p:nvPr/>
        </p:nvSpPr>
        <p:spPr>
          <a:xfrm>
            <a:off x="3630500" y="1179200"/>
            <a:ext cx="2142000" cy="6570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700">
                <a:solidFill>
                  <a:srgbClr val="FFFFFF"/>
                </a:solidFill>
              </a:rPr>
              <a:t>GIT PUSH</a:t>
            </a:r>
            <a:endParaRPr b="1" sz="17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9"/>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Legende</a:t>
            </a:r>
            <a:endParaRPr>
              <a:solidFill>
                <a:schemeClr val="lt1"/>
              </a:solidFill>
            </a:endParaRPr>
          </a:p>
        </p:txBody>
      </p:sp>
      <p:pic>
        <p:nvPicPr>
          <p:cNvPr id="320" name="Google Shape;320;p39"/>
          <p:cNvPicPr preferRelativeResize="0"/>
          <p:nvPr/>
        </p:nvPicPr>
        <p:blipFill>
          <a:blip r:embed="rId4">
            <a:alphaModFix/>
          </a:blip>
          <a:stretch>
            <a:fillRect/>
          </a:stretch>
        </p:blipFill>
        <p:spPr>
          <a:xfrm>
            <a:off x="799250" y="904750"/>
            <a:ext cx="6421876" cy="3609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0"/>
          <p:cNvSpPr txBox="1"/>
          <p:nvPr>
            <p:ph type="title"/>
          </p:nvPr>
        </p:nvSpPr>
        <p:spPr>
          <a:xfrm>
            <a:off x="825500" y="1432525"/>
            <a:ext cx="7632600" cy="15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5500">
                <a:solidFill>
                  <a:schemeClr val="lt1"/>
                </a:solidFill>
                <a:latin typeface="Lobster"/>
                <a:ea typeface="Lobster"/>
                <a:cs typeface="Lobster"/>
                <a:sym typeface="Lobster"/>
              </a:rPr>
              <a:t>Merci pour votre Attention!!</a:t>
            </a:r>
            <a:endParaRPr b="1" sz="5500">
              <a:solidFill>
                <a:schemeClr val="lt1"/>
              </a:solidFill>
              <a:latin typeface="Lobster"/>
              <a:ea typeface="Lobster"/>
              <a:cs typeface="Lobster"/>
              <a:sym typeface="Lobster"/>
            </a:endParaRPr>
          </a:p>
          <a:p>
            <a:pPr indent="0" lvl="0" marL="0" rtl="0" algn="l">
              <a:spcBef>
                <a:spcPts val="0"/>
              </a:spcBef>
              <a:spcAft>
                <a:spcPts val="0"/>
              </a:spcAft>
              <a:buNone/>
            </a:pPr>
            <a:r>
              <a:rPr lang="fr">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4572000" rtl="0" algn="l">
              <a:spcBef>
                <a:spcPts val="0"/>
              </a:spcBef>
              <a:spcAft>
                <a:spcPts val="0"/>
              </a:spcAft>
              <a:buNone/>
            </a:pPr>
            <a:r>
              <a:rPr lang="fr">
                <a:solidFill>
                  <a:schemeClr val="lt1"/>
                </a:solidFill>
                <a:latin typeface="Amatic SC"/>
                <a:ea typeface="Amatic SC"/>
                <a:cs typeface="Amatic SC"/>
                <a:sym typeface="Amatic SC"/>
              </a:rPr>
              <a:t>avez vous des Questions??</a:t>
            </a:r>
            <a:endParaRPr>
              <a:solidFill>
                <a:schemeClr val="lt1"/>
              </a:solidFill>
              <a:latin typeface="Amatic SC"/>
              <a:ea typeface="Amatic SC"/>
              <a:cs typeface="Amatic SC"/>
              <a:sym typeface="Amatic SC"/>
            </a:endParaRPr>
          </a:p>
          <a:p>
            <a:pPr indent="0" lvl="0" marL="0" rtl="0" algn="l">
              <a:spcBef>
                <a:spcPts val="0"/>
              </a:spcBef>
              <a:spcAft>
                <a:spcPts val="0"/>
              </a:spcAft>
              <a:buNone/>
            </a:pPr>
            <a:r>
              <a:t/>
            </a:r>
            <a:endParaRPr>
              <a:solidFill>
                <a:schemeClr val="lt1"/>
              </a:solidFill>
            </a:endParaRPr>
          </a:p>
        </p:txBody>
      </p:sp>
      <p:pic>
        <p:nvPicPr>
          <p:cNvPr id="326" name="Google Shape;326;p40"/>
          <p:cNvPicPr preferRelativeResize="0"/>
          <p:nvPr/>
        </p:nvPicPr>
        <p:blipFill>
          <a:blip r:embed="rId4">
            <a:alphaModFix/>
          </a:blip>
          <a:stretch>
            <a:fillRect/>
          </a:stretch>
        </p:blipFill>
        <p:spPr>
          <a:xfrm>
            <a:off x="-70650" y="2829200"/>
            <a:ext cx="3378715" cy="183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Problèmes</a:t>
            </a:r>
            <a:endParaRPr>
              <a:solidFill>
                <a:schemeClr val="lt1"/>
              </a:solidFill>
            </a:endParaRPr>
          </a:p>
        </p:txBody>
      </p:sp>
      <p:sp>
        <p:nvSpPr>
          <p:cNvPr id="65" name="Google Shape;65;p15"/>
          <p:cNvSpPr/>
          <p:nvPr/>
        </p:nvSpPr>
        <p:spPr>
          <a:xfrm>
            <a:off x="150575" y="2125450"/>
            <a:ext cx="2383800" cy="21006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Qui a modifie fichier X ?</a:t>
            </a:r>
            <a:endParaRPr sz="1800">
              <a:solidFill>
                <a:srgbClr val="FFFFFF"/>
              </a:solidFill>
            </a:endParaRPr>
          </a:p>
          <a:p>
            <a:pPr indent="0" lvl="0" marL="0" rtl="0" algn="ctr">
              <a:spcBef>
                <a:spcPts val="0"/>
              </a:spcBef>
              <a:spcAft>
                <a:spcPts val="0"/>
              </a:spcAft>
              <a:buNone/>
            </a:pPr>
            <a:r>
              <a:rPr lang="fr" sz="1800">
                <a:solidFill>
                  <a:srgbClr val="FFFFFF"/>
                </a:solidFill>
              </a:rPr>
              <a:t> </a:t>
            </a:r>
            <a:endParaRPr sz="1800">
              <a:solidFill>
                <a:srgbClr val="FFFFFF"/>
              </a:solidFill>
            </a:endParaRPr>
          </a:p>
        </p:txBody>
      </p:sp>
      <p:sp>
        <p:nvSpPr>
          <p:cNvPr id="66" name="Google Shape;66;p15"/>
          <p:cNvSpPr/>
          <p:nvPr/>
        </p:nvSpPr>
        <p:spPr>
          <a:xfrm>
            <a:off x="2188200" y="465250"/>
            <a:ext cx="2383800" cy="18249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Écraser</a:t>
            </a:r>
            <a:r>
              <a:rPr b="1" lang="fr" sz="1800">
                <a:solidFill>
                  <a:srgbClr val="FFFFFF"/>
                </a:solidFill>
              </a:rPr>
              <a:t> les modifications de l’autre</a:t>
            </a:r>
            <a:endParaRPr sz="1800">
              <a:solidFill>
                <a:srgbClr val="FFFFFF"/>
              </a:solidFill>
            </a:endParaRPr>
          </a:p>
          <a:p>
            <a:pPr indent="0" lvl="0" marL="0" rtl="0" algn="ctr">
              <a:spcBef>
                <a:spcPts val="0"/>
              </a:spcBef>
              <a:spcAft>
                <a:spcPts val="0"/>
              </a:spcAft>
              <a:buNone/>
            </a:pPr>
            <a:r>
              <a:rPr lang="fr" sz="1800">
                <a:solidFill>
                  <a:srgbClr val="FFFFFF"/>
                </a:solidFill>
              </a:rPr>
              <a:t> </a:t>
            </a:r>
            <a:endParaRPr sz="1800">
              <a:solidFill>
                <a:srgbClr val="FFFFFF"/>
              </a:solidFill>
            </a:endParaRPr>
          </a:p>
        </p:txBody>
      </p:sp>
      <p:sp>
        <p:nvSpPr>
          <p:cNvPr id="67" name="Google Shape;67;p15"/>
          <p:cNvSpPr/>
          <p:nvPr/>
        </p:nvSpPr>
        <p:spPr>
          <a:xfrm>
            <a:off x="6444300" y="2125450"/>
            <a:ext cx="2457000" cy="21006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Tracker les ajouts, suppressions et modifications</a:t>
            </a:r>
            <a:endParaRPr sz="1800">
              <a:solidFill>
                <a:srgbClr val="FFFFFF"/>
              </a:solidFill>
            </a:endParaRPr>
          </a:p>
          <a:p>
            <a:pPr indent="0" lvl="0" marL="0" rtl="0" algn="ctr">
              <a:spcBef>
                <a:spcPts val="0"/>
              </a:spcBef>
              <a:spcAft>
                <a:spcPts val="0"/>
              </a:spcAft>
              <a:buNone/>
            </a:pPr>
            <a:r>
              <a:rPr lang="fr" sz="1800">
                <a:solidFill>
                  <a:srgbClr val="FFFFFF"/>
                </a:solidFill>
              </a:rPr>
              <a:t> </a:t>
            </a:r>
            <a:endParaRPr sz="1800">
              <a:solidFill>
                <a:srgbClr val="FFFFFF"/>
              </a:solidFill>
            </a:endParaRPr>
          </a:p>
        </p:txBody>
      </p:sp>
      <p:sp>
        <p:nvSpPr>
          <p:cNvPr id="68" name="Google Shape;68;p15"/>
          <p:cNvSpPr/>
          <p:nvPr/>
        </p:nvSpPr>
        <p:spPr>
          <a:xfrm>
            <a:off x="4121725" y="2957575"/>
            <a:ext cx="1315200" cy="1399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Projet</a:t>
            </a:r>
            <a:r>
              <a:rPr lang="fr" sz="1800">
                <a:solidFill>
                  <a:srgbClr val="FFFFFF"/>
                </a:solidFill>
              </a:rPr>
              <a:t> </a:t>
            </a:r>
            <a:endParaRPr sz="1800">
              <a:solidFill>
                <a:srgbClr val="FFFFFF"/>
              </a:solidFill>
            </a:endParaRPr>
          </a:p>
        </p:txBody>
      </p:sp>
      <p:sp>
        <p:nvSpPr>
          <p:cNvPr id="69" name="Google Shape;69;p15"/>
          <p:cNvSpPr/>
          <p:nvPr/>
        </p:nvSpPr>
        <p:spPr>
          <a:xfrm rot="6647499">
            <a:off x="4987567" y="2449751"/>
            <a:ext cx="742878" cy="15210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2854775" y="3393550"/>
            <a:ext cx="8547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10800000">
            <a:off x="5589600" y="3463725"/>
            <a:ext cx="8547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5063800" y="465250"/>
            <a:ext cx="2383800" cy="1824900"/>
          </a:xfrm>
          <a:prstGeom prst="ellipse">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Versionning, </a:t>
            </a:r>
            <a:endParaRPr b="1" sz="1800">
              <a:solidFill>
                <a:srgbClr val="FFFFFF"/>
              </a:solidFill>
            </a:endParaRPr>
          </a:p>
          <a:p>
            <a:pPr indent="0" lvl="0" marL="0" rtl="0" algn="ctr">
              <a:spcBef>
                <a:spcPts val="0"/>
              </a:spcBef>
              <a:spcAft>
                <a:spcPts val="0"/>
              </a:spcAft>
              <a:buNone/>
            </a:pPr>
            <a:r>
              <a:rPr b="1" lang="fr" sz="1800">
                <a:solidFill>
                  <a:srgbClr val="FFFFFF"/>
                </a:solidFill>
              </a:rPr>
              <a:t>déploiement</a:t>
            </a:r>
            <a:endParaRPr b="1" sz="1800">
              <a:solidFill>
                <a:srgbClr val="FFFFFF"/>
              </a:solidFill>
            </a:endParaRPr>
          </a:p>
          <a:p>
            <a:pPr indent="0" lvl="0" marL="0" rtl="0" algn="ctr">
              <a:spcBef>
                <a:spcPts val="0"/>
              </a:spcBef>
              <a:spcAft>
                <a:spcPts val="0"/>
              </a:spcAft>
              <a:buNone/>
            </a:pPr>
            <a:r>
              <a:rPr lang="fr" sz="1800">
                <a:solidFill>
                  <a:srgbClr val="FFFFFF"/>
                </a:solidFill>
              </a:rPr>
              <a:t> </a:t>
            </a:r>
            <a:endParaRPr sz="1800">
              <a:solidFill>
                <a:srgbClr val="FFFFFF"/>
              </a:solidFill>
            </a:endParaRPr>
          </a:p>
        </p:txBody>
      </p:sp>
      <p:sp>
        <p:nvSpPr>
          <p:cNvPr id="73" name="Google Shape;73;p15"/>
          <p:cNvSpPr/>
          <p:nvPr/>
        </p:nvSpPr>
        <p:spPr>
          <a:xfrm rot="3827202">
            <a:off x="3953289" y="2495917"/>
            <a:ext cx="743015" cy="15187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Historique de Git</a:t>
            </a:r>
            <a:endParaRPr>
              <a:solidFill>
                <a:schemeClr val="lt1"/>
              </a:solidFill>
            </a:endParaRPr>
          </a:p>
        </p:txBody>
      </p:sp>
      <p:sp>
        <p:nvSpPr>
          <p:cNvPr id="79" name="Google Shape;79;p16"/>
          <p:cNvSpPr txBox="1"/>
          <p:nvPr/>
        </p:nvSpPr>
        <p:spPr>
          <a:xfrm>
            <a:off x="875050" y="8915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endParaRPr>
          </a:p>
        </p:txBody>
      </p:sp>
      <p:sp>
        <p:nvSpPr>
          <p:cNvPr id="80" name="Google Shape;80;p16"/>
          <p:cNvSpPr txBox="1"/>
          <p:nvPr/>
        </p:nvSpPr>
        <p:spPr>
          <a:xfrm>
            <a:off x="1426250" y="1313950"/>
            <a:ext cx="5536500" cy="322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p>
          <a:p>
            <a:pPr indent="-336550" lvl="0" marL="457200" rtl="0" algn="l">
              <a:spcBef>
                <a:spcPts val="0"/>
              </a:spcBef>
              <a:spcAft>
                <a:spcPts val="0"/>
              </a:spcAft>
              <a:buClr>
                <a:srgbClr val="FF9900"/>
              </a:buClr>
              <a:buSzPts val="1700"/>
              <a:buChar char="●"/>
            </a:pPr>
            <a:r>
              <a:rPr lang="fr" sz="1700">
                <a:solidFill>
                  <a:srgbClr val="FFFFFF"/>
                </a:solidFill>
              </a:rPr>
              <a:t>Très puissant et récent</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Créé en 2005 par Linus Torvalds</a:t>
            </a:r>
            <a:endParaRPr sz="1700">
              <a:solidFill>
                <a:srgbClr val="FFFFFF"/>
              </a:solidFill>
            </a:endParaRPr>
          </a:p>
          <a:p>
            <a:pPr indent="0" lvl="0" marL="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Gérer</a:t>
            </a:r>
            <a:r>
              <a:rPr lang="fr" sz="1700">
                <a:solidFill>
                  <a:srgbClr val="FFFFFF"/>
                </a:solidFill>
              </a:rPr>
              <a:t> le workflow </a:t>
            </a:r>
            <a:r>
              <a:rPr lang="fr" sz="1700">
                <a:solidFill>
                  <a:srgbClr val="FFFFFF"/>
                </a:solidFill>
              </a:rPr>
              <a:t>d'intégration</a:t>
            </a:r>
            <a:r>
              <a:rPr lang="fr" sz="1700">
                <a:solidFill>
                  <a:srgbClr val="FFFFFF"/>
                </a:solidFill>
              </a:rPr>
              <a:t> des patchs du noyau de Linux</a:t>
            </a:r>
            <a:endParaRPr sz="1700">
              <a:solidFill>
                <a:srgbClr val="FFFFFF"/>
              </a:solidFill>
            </a:endParaRPr>
          </a:p>
          <a:p>
            <a:pPr indent="0" lvl="0" marL="457200" rtl="0" algn="l">
              <a:spcBef>
                <a:spcPts val="0"/>
              </a:spcBef>
              <a:spcAft>
                <a:spcPts val="0"/>
              </a:spcAft>
              <a:buNone/>
            </a:pPr>
            <a:r>
              <a:t/>
            </a:r>
            <a:endParaRPr sz="1700">
              <a:solidFill>
                <a:srgbClr val="FFFFFF"/>
              </a:solidFill>
            </a:endParaRPr>
          </a:p>
          <a:p>
            <a:pPr indent="-336550" lvl="0" marL="457200" rtl="0" algn="l">
              <a:spcBef>
                <a:spcPts val="0"/>
              </a:spcBef>
              <a:spcAft>
                <a:spcPts val="0"/>
              </a:spcAft>
              <a:buClr>
                <a:srgbClr val="FF9900"/>
              </a:buClr>
              <a:buSzPts val="1700"/>
              <a:buChar char="●"/>
            </a:pPr>
            <a:r>
              <a:rPr lang="fr" sz="1700">
                <a:solidFill>
                  <a:srgbClr val="FFFFFF"/>
                </a:solidFill>
              </a:rPr>
              <a:t>Gratuit et Open Source</a:t>
            </a:r>
            <a:endParaRPr sz="1700">
              <a:solidFill>
                <a:srgbClr val="FFFFFF"/>
              </a:solidFill>
            </a:endParaRPr>
          </a:p>
          <a:p>
            <a:pPr indent="0" lvl="0" marL="457200" rtl="0" algn="l">
              <a:spcBef>
                <a:spcPts val="0"/>
              </a:spcBef>
              <a:spcAft>
                <a:spcPts val="0"/>
              </a:spcAft>
              <a:buNone/>
            </a:pPr>
            <a:r>
              <a:t/>
            </a:r>
            <a:endParaRPr sz="1600">
              <a:solidFill>
                <a:srgbClr val="FFFFFF"/>
              </a:solidFill>
            </a:endParaRPr>
          </a:p>
        </p:txBody>
      </p:sp>
      <p:pic>
        <p:nvPicPr>
          <p:cNvPr id="81" name="Google Shape;81;p16"/>
          <p:cNvPicPr preferRelativeResize="0"/>
          <p:nvPr/>
        </p:nvPicPr>
        <p:blipFill>
          <a:blip r:embed="rId4">
            <a:alphaModFix/>
          </a:blip>
          <a:stretch>
            <a:fillRect/>
          </a:stretch>
        </p:blipFill>
        <p:spPr>
          <a:xfrm>
            <a:off x="4993475" y="136550"/>
            <a:ext cx="4150524" cy="141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VCS - Version Control System</a:t>
            </a:r>
            <a:endParaRPr>
              <a:solidFill>
                <a:schemeClr val="lt1"/>
              </a:solidFill>
            </a:endParaRPr>
          </a:p>
        </p:txBody>
      </p:sp>
      <p:sp>
        <p:nvSpPr>
          <p:cNvPr id="87" name="Google Shape;87;p17"/>
          <p:cNvSpPr txBox="1"/>
          <p:nvPr/>
        </p:nvSpPr>
        <p:spPr>
          <a:xfrm>
            <a:off x="616700" y="9972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FFFFFF"/>
                </a:solidFill>
              </a:rPr>
              <a:t>Le systeme de controle de version</a:t>
            </a:r>
            <a:endParaRPr sz="1600">
              <a:solidFill>
                <a:srgbClr val="FFFFFF"/>
              </a:solidFill>
            </a:endParaRPr>
          </a:p>
        </p:txBody>
      </p:sp>
      <p:sp>
        <p:nvSpPr>
          <p:cNvPr id="88" name="Google Shape;88;p17"/>
          <p:cNvSpPr/>
          <p:nvPr/>
        </p:nvSpPr>
        <p:spPr>
          <a:xfrm>
            <a:off x="705550" y="2167450"/>
            <a:ext cx="2292900" cy="8754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800">
                <a:solidFill>
                  <a:schemeClr val="lt1"/>
                </a:solidFill>
              </a:rPr>
              <a:t>Systeme de controle de Version</a:t>
            </a:r>
            <a:endParaRPr sz="1800">
              <a:solidFill>
                <a:schemeClr val="lt1"/>
              </a:solidFill>
            </a:endParaRPr>
          </a:p>
        </p:txBody>
      </p:sp>
      <p:sp>
        <p:nvSpPr>
          <p:cNvPr id="89" name="Google Shape;89;p17"/>
          <p:cNvSpPr/>
          <p:nvPr/>
        </p:nvSpPr>
        <p:spPr>
          <a:xfrm>
            <a:off x="4887800" y="1305000"/>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Gestion des versions et historique des fichiers</a:t>
            </a:r>
            <a:endParaRPr sz="1100">
              <a:solidFill>
                <a:schemeClr val="lt1"/>
              </a:solidFill>
            </a:endParaRPr>
          </a:p>
        </p:txBody>
      </p:sp>
      <p:sp>
        <p:nvSpPr>
          <p:cNvPr id="90" name="Google Shape;90;p17"/>
          <p:cNvSpPr/>
          <p:nvPr/>
        </p:nvSpPr>
        <p:spPr>
          <a:xfrm>
            <a:off x="4765850" y="2806038"/>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100">
                <a:solidFill>
                  <a:schemeClr val="lt1"/>
                </a:solidFill>
              </a:rPr>
              <a:t>Gestions des fusions, conflits </a:t>
            </a:r>
            <a:endParaRPr sz="1100">
              <a:solidFill>
                <a:schemeClr val="lt1"/>
              </a:solidFill>
            </a:endParaRPr>
          </a:p>
        </p:txBody>
      </p:sp>
      <p:sp>
        <p:nvSpPr>
          <p:cNvPr id="91" name="Google Shape;91;p17"/>
          <p:cNvSpPr/>
          <p:nvPr/>
        </p:nvSpPr>
        <p:spPr>
          <a:xfrm>
            <a:off x="4226800" y="2028138"/>
            <a:ext cx="4128000" cy="5727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Gestion des branches</a:t>
            </a:r>
            <a:endParaRPr sz="1100">
              <a:solidFill>
                <a:schemeClr val="lt1"/>
              </a:solidFill>
            </a:endParaRPr>
          </a:p>
        </p:txBody>
      </p:sp>
      <p:sp>
        <p:nvSpPr>
          <p:cNvPr id="92" name="Google Shape;92;p17"/>
          <p:cNvSpPr/>
          <p:nvPr/>
        </p:nvSpPr>
        <p:spPr>
          <a:xfrm>
            <a:off x="4226800" y="3653725"/>
            <a:ext cx="4128000" cy="5727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Gestion du deploiement</a:t>
            </a:r>
            <a:endParaRPr sz="1100">
              <a:solidFill>
                <a:schemeClr val="lt1"/>
              </a:solidFill>
            </a:endParaRPr>
          </a:p>
        </p:txBody>
      </p:sp>
      <p:sp>
        <p:nvSpPr>
          <p:cNvPr id="93" name="Google Shape;93;p17"/>
          <p:cNvSpPr/>
          <p:nvPr/>
        </p:nvSpPr>
        <p:spPr>
          <a:xfrm>
            <a:off x="616700" y="3739700"/>
            <a:ext cx="1089300" cy="673800"/>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4D4D4D"/>
                </a:solidFill>
              </a:rPr>
              <a:t>Centralisé</a:t>
            </a:r>
            <a:endParaRPr>
              <a:solidFill>
                <a:srgbClr val="4D4D4D"/>
              </a:solidFill>
            </a:endParaRPr>
          </a:p>
        </p:txBody>
      </p:sp>
      <p:sp>
        <p:nvSpPr>
          <p:cNvPr id="94" name="Google Shape;94;p17"/>
          <p:cNvSpPr/>
          <p:nvPr/>
        </p:nvSpPr>
        <p:spPr>
          <a:xfrm>
            <a:off x="2122525" y="3739700"/>
            <a:ext cx="1089300" cy="673800"/>
          </a:xfrm>
          <a:prstGeom prst="snipRoundRect">
            <a:avLst>
              <a:gd fmla="val 16667"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rgbClr val="4D4D4D"/>
                </a:solidFill>
              </a:rPr>
              <a:t>Distribue</a:t>
            </a:r>
            <a:endParaRPr>
              <a:solidFill>
                <a:srgbClr val="4D4D4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Système</a:t>
            </a:r>
            <a:r>
              <a:rPr lang="fr">
                <a:solidFill>
                  <a:schemeClr val="lt1"/>
                </a:solidFill>
              </a:rPr>
              <a:t> de </a:t>
            </a:r>
            <a:r>
              <a:rPr lang="fr">
                <a:solidFill>
                  <a:schemeClr val="lt1"/>
                </a:solidFill>
              </a:rPr>
              <a:t>contrôle</a:t>
            </a:r>
            <a:r>
              <a:rPr lang="fr">
                <a:solidFill>
                  <a:schemeClr val="lt1"/>
                </a:solidFill>
              </a:rPr>
              <a:t> de version </a:t>
            </a:r>
            <a:r>
              <a:rPr lang="fr">
                <a:solidFill>
                  <a:schemeClr val="lt1"/>
                </a:solidFill>
              </a:rPr>
              <a:t>centralisé</a:t>
            </a:r>
            <a:endParaRPr>
              <a:solidFill>
                <a:schemeClr val="lt1"/>
              </a:solidFill>
            </a:endParaRPr>
          </a:p>
        </p:txBody>
      </p:sp>
      <p:sp>
        <p:nvSpPr>
          <p:cNvPr id="100" name="Google Shape;100;p18"/>
          <p:cNvSpPr txBox="1"/>
          <p:nvPr/>
        </p:nvSpPr>
        <p:spPr>
          <a:xfrm>
            <a:off x="616700" y="9972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endParaRPr>
          </a:p>
        </p:txBody>
      </p:sp>
      <p:sp>
        <p:nvSpPr>
          <p:cNvPr id="101" name="Google Shape;101;p18"/>
          <p:cNvSpPr/>
          <p:nvPr/>
        </p:nvSpPr>
        <p:spPr>
          <a:xfrm>
            <a:off x="750475" y="2223600"/>
            <a:ext cx="2382900" cy="11118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800">
                <a:solidFill>
                  <a:schemeClr val="lt1"/>
                </a:solidFill>
              </a:rPr>
              <a:t>Système</a:t>
            </a:r>
            <a:r>
              <a:rPr b="1" lang="fr" sz="1800">
                <a:solidFill>
                  <a:schemeClr val="lt1"/>
                </a:solidFill>
              </a:rPr>
              <a:t> de </a:t>
            </a:r>
            <a:r>
              <a:rPr b="1" lang="fr" sz="1800">
                <a:solidFill>
                  <a:schemeClr val="lt1"/>
                </a:solidFill>
              </a:rPr>
              <a:t>contrôle</a:t>
            </a:r>
            <a:r>
              <a:rPr b="1" lang="fr" sz="1800">
                <a:solidFill>
                  <a:schemeClr val="lt1"/>
                </a:solidFill>
              </a:rPr>
              <a:t> de Version </a:t>
            </a:r>
            <a:r>
              <a:rPr b="1" lang="fr" sz="1800">
                <a:solidFill>
                  <a:schemeClr val="lt1"/>
                </a:solidFill>
              </a:rPr>
              <a:t>Centralisé</a:t>
            </a:r>
            <a:endParaRPr sz="1800">
              <a:solidFill>
                <a:schemeClr val="lt1"/>
              </a:solidFill>
            </a:endParaRPr>
          </a:p>
        </p:txBody>
      </p:sp>
      <p:sp>
        <p:nvSpPr>
          <p:cNvPr id="102" name="Google Shape;102;p18"/>
          <p:cNvSpPr/>
          <p:nvPr/>
        </p:nvSpPr>
        <p:spPr>
          <a:xfrm>
            <a:off x="4303850" y="1918088"/>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Depot Central</a:t>
            </a:r>
            <a:endParaRPr sz="1100">
              <a:solidFill>
                <a:schemeClr val="lt1"/>
              </a:solidFill>
            </a:endParaRPr>
          </a:p>
        </p:txBody>
      </p:sp>
      <p:sp>
        <p:nvSpPr>
          <p:cNvPr id="103" name="Google Shape;103;p18"/>
          <p:cNvSpPr/>
          <p:nvPr/>
        </p:nvSpPr>
        <p:spPr>
          <a:xfrm>
            <a:off x="4303850" y="3103863"/>
            <a:ext cx="4128000" cy="5727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On travaille sur des working copies</a:t>
            </a:r>
            <a:endParaRPr sz="11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Système</a:t>
            </a:r>
            <a:r>
              <a:rPr lang="fr">
                <a:solidFill>
                  <a:schemeClr val="lt1"/>
                </a:solidFill>
              </a:rPr>
              <a:t> de </a:t>
            </a:r>
            <a:r>
              <a:rPr lang="fr">
                <a:solidFill>
                  <a:schemeClr val="lt1"/>
                </a:solidFill>
              </a:rPr>
              <a:t>contrôle</a:t>
            </a:r>
            <a:r>
              <a:rPr lang="fr">
                <a:solidFill>
                  <a:schemeClr val="lt1"/>
                </a:solidFill>
              </a:rPr>
              <a:t> de version </a:t>
            </a:r>
            <a:r>
              <a:rPr lang="fr">
                <a:solidFill>
                  <a:schemeClr val="lt1"/>
                </a:solidFill>
              </a:rPr>
              <a:t>distribué</a:t>
            </a:r>
            <a:endParaRPr>
              <a:solidFill>
                <a:schemeClr val="lt1"/>
              </a:solidFill>
            </a:endParaRPr>
          </a:p>
        </p:txBody>
      </p:sp>
      <p:sp>
        <p:nvSpPr>
          <p:cNvPr id="109" name="Google Shape;109;p19"/>
          <p:cNvSpPr txBox="1"/>
          <p:nvPr/>
        </p:nvSpPr>
        <p:spPr>
          <a:xfrm>
            <a:off x="616700" y="9972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endParaRPr>
          </a:p>
        </p:txBody>
      </p:sp>
      <p:sp>
        <p:nvSpPr>
          <p:cNvPr id="110" name="Google Shape;110;p19"/>
          <p:cNvSpPr/>
          <p:nvPr/>
        </p:nvSpPr>
        <p:spPr>
          <a:xfrm>
            <a:off x="694325" y="1989150"/>
            <a:ext cx="2506200" cy="11652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800">
                <a:solidFill>
                  <a:schemeClr val="lt1"/>
                </a:solidFill>
              </a:rPr>
              <a:t>Système</a:t>
            </a:r>
            <a:r>
              <a:rPr b="1" lang="fr" sz="1800">
                <a:solidFill>
                  <a:schemeClr val="lt1"/>
                </a:solidFill>
              </a:rPr>
              <a:t> de </a:t>
            </a:r>
            <a:r>
              <a:rPr b="1" lang="fr" sz="1800">
                <a:solidFill>
                  <a:schemeClr val="lt1"/>
                </a:solidFill>
              </a:rPr>
              <a:t>contrôle</a:t>
            </a:r>
            <a:r>
              <a:rPr b="1" lang="fr" sz="1800">
                <a:solidFill>
                  <a:schemeClr val="lt1"/>
                </a:solidFill>
              </a:rPr>
              <a:t> de Version </a:t>
            </a:r>
            <a:r>
              <a:rPr b="1" lang="fr" sz="1800">
                <a:solidFill>
                  <a:schemeClr val="lt1"/>
                </a:solidFill>
              </a:rPr>
              <a:t>Distribué</a:t>
            </a:r>
            <a:endParaRPr sz="1800">
              <a:solidFill>
                <a:schemeClr val="lt1"/>
              </a:solidFill>
            </a:endParaRPr>
          </a:p>
        </p:txBody>
      </p:sp>
      <p:sp>
        <p:nvSpPr>
          <p:cNvPr id="111" name="Google Shape;111;p19"/>
          <p:cNvSpPr/>
          <p:nvPr/>
        </p:nvSpPr>
        <p:spPr>
          <a:xfrm>
            <a:off x="4303850" y="1304988"/>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Décentralisé</a:t>
            </a:r>
            <a:r>
              <a:rPr b="1" lang="fr" sz="1100">
                <a:solidFill>
                  <a:schemeClr val="lt1"/>
                </a:solidFill>
              </a:rPr>
              <a:t> ~ les versions/branches/tags sont en local</a:t>
            </a:r>
            <a:endParaRPr sz="1100">
              <a:solidFill>
                <a:schemeClr val="lt1"/>
              </a:solidFill>
            </a:endParaRPr>
          </a:p>
        </p:txBody>
      </p:sp>
      <p:sp>
        <p:nvSpPr>
          <p:cNvPr id="112" name="Google Shape;112;p19"/>
          <p:cNvSpPr/>
          <p:nvPr/>
        </p:nvSpPr>
        <p:spPr>
          <a:xfrm>
            <a:off x="4303850" y="2470138"/>
            <a:ext cx="4128000" cy="5727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On travaille sur son </a:t>
            </a:r>
            <a:r>
              <a:rPr b="1" lang="fr" sz="1100">
                <a:solidFill>
                  <a:schemeClr val="lt1"/>
                </a:solidFill>
              </a:rPr>
              <a:t>dépôt</a:t>
            </a:r>
            <a:r>
              <a:rPr b="1" lang="fr" sz="1100">
                <a:solidFill>
                  <a:schemeClr val="lt1"/>
                </a:solidFill>
              </a:rPr>
              <a:t> local et on publie sur les autres </a:t>
            </a:r>
            <a:r>
              <a:rPr b="1" lang="fr" sz="1100">
                <a:solidFill>
                  <a:schemeClr val="lt1"/>
                </a:solidFill>
              </a:rPr>
              <a:t>dépôts</a:t>
            </a:r>
            <a:endParaRPr sz="1100">
              <a:solidFill>
                <a:schemeClr val="lt1"/>
              </a:solidFill>
            </a:endParaRPr>
          </a:p>
        </p:txBody>
      </p:sp>
      <p:sp>
        <p:nvSpPr>
          <p:cNvPr id="113" name="Google Shape;113;p19"/>
          <p:cNvSpPr/>
          <p:nvPr/>
        </p:nvSpPr>
        <p:spPr>
          <a:xfrm>
            <a:off x="4303850" y="3635288"/>
            <a:ext cx="4128000" cy="5727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100">
                <a:solidFill>
                  <a:schemeClr val="lt1"/>
                </a:solidFill>
              </a:rPr>
              <a:t>Possibilité</a:t>
            </a:r>
            <a:r>
              <a:rPr b="1" lang="fr" sz="1100">
                <a:solidFill>
                  <a:schemeClr val="lt1"/>
                </a:solidFill>
              </a:rPr>
              <a:t> d’avoir un </a:t>
            </a:r>
            <a:r>
              <a:rPr b="1" lang="fr" sz="1100">
                <a:solidFill>
                  <a:schemeClr val="lt1"/>
                </a:solidFill>
              </a:rPr>
              <a:t>dépôt</a:t>
            </a:r>
            <a:r>
              <a:rPr b="1" lang="fr" sz="1100">
                <a:solidFill>
                  <a:schemeClr val="lt1"/>
                </a:solidFill>
              </a:rPr>
              <a:t> central</a:t>
            </a:r>
            <a:endParaRPr sz="11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C’est Quoi GIT</a:t>
            </a:r>
            <a:endParaRPr>
              <a:solidFill>
                <a:schemeClr val="lt1"/>
              </a:solidFill>
            </a:endParaRPr>
          </a:p>
        </p:txBody>
      </p:sp>
      <p:sp>
        <p:nvSpPr>
          <p:cNvPr id="119" name="Google Shape;119;p20"/>
          <p:cNvSpPr txBox="1"/>
          <p:nvPr/>
        </p:nvSpPr>
        <p:spPr>
          <a:xfrm>
            <a:off x="616700" y="997200"/>
            <a:ext cx="7632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FFFF"/>
              </a:solidFill>
            </a:endParaRPr>
          </a:p>
        </p:txBody>
      </p:sp>
      <p:sp>
        <p:nvSpPr>
          <p:cNvPr id="120" name="Google Shape;120;p20"/>
          <p:cNvSpPr/>
          <p:nvPr/>
        </p:nvSpPr>
        <p:spPr>
          <a:xfrm>
            <a:off x="616700" y="1985100"/>
            <a:ext cx="2043300" cy="8412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800">
                <a:solidFill>
                  <a:schemeClr val="lt1"/>
                </a:solidFill>
              </a:rPr>
              <a:t>VERSIONNING</a:t>
            </a:r>
            <a:endParaRPr sz="1800">
              <a:solidFill>
                <a:schemeClr val="lt1"/>
              </a:solidFill>
            </a:endParaRPr>
          </a:p>
        </p:txBody>
      </p:sp>
      <p:sp>
        <p:nvSpPr>
          <p:cNvPr id="121" name="Google Shape;121;p20"/>
          <p:cNvSpPr/>
          <p:nvPr/>
        </p:nvSpPr>
        <p:spPr>
          <a:xfrm>
            <a:off x="3420900" y="1985100"/>
            <a:ext cx="2302200" cy="8928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rPr>
              <a:t>COLLABORATION</a:t>
            </a:r>
            <a:endParaRPr sz="1800">
              <a:solidFill>
                <a:schemeClr val="lt1"/>
              </a:solidFill>
            </a:endParaRPr>
          </a:p>
        </p:txBody>
      </p:sp>
      <p:sp>
        <p:nvSpPr>
          <p:cNvPr id="122" name="Google Shape;122;p20"/>
          <p:cNvSpPr/>
          <p:nvPr/>
        </p:nvSpPr>
        <p:spPr>
          <a:xfrm>
            <a:off x="6571300" y="1985098"/>
            <a:ext cx="2043300" cy="892800"/>
          </a:xfrm>
          <a:prstGeom prst="flowChartAlternateProcess">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rPr>
              <a:t>CONFLIT</a:t>
            </a:r>
            <a:endParaRPr sz="1800">
              <a:solidFill>
                <a:schemeClr val="lt1"/>
              </a:solidFill>
            </a:endParaRPr>
          </a:p>
        </p:txBody>
      </p:sp>
      <p:sp>
        <p:nvSpPr>
          <p:cNvPr id="123" name="Google Shape;123;p20"/>
          <p:cNvSpPr/>
          <p:nvPr/>
        </p:nvSpPr>
        <p:spPr>
          <a:xfrm>
            <a:off x="543275" y="3284800"/>
            <a:ext cx="2302200" cy="8928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rPr>
              <a:t>COMPLEXE</a:t>
            </a:r>
            <a:endParaRPr sz="1800">
              <a:solidFill>
                <a:schemeClr val="lt1"/>
              </a:solidFill>
            </a:endParaRPr>
          </a:p>
        </p:txBody>
      </p:sp>
      <p:sp>
        <p:nvSpPr>
          <p:cNvPr id="124" name="Google Shape;124;p20"/>
          <p:cNvSpPr/>
          <p:nvPr/>
        </p:nvSpPr>
        <p:spPr>
          <a:xfrm>
            <a:off x="3464450" y="3284800"/>
            <a:ext cx="2302200" cy="8928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rPr>
              <a:t>RAPIDE</a:t>
            </a:r>
            <a:endParaRPr sz="1800">
              <a:solidFill>
                <a:schemeClr val="lt1"/>
              </a:solidFill>
            </a:endParaRPr>
          </a:p>
        </p:txBody>
      </p:sp>
      <p:sp>
        <p:nvSpPr>
          <p:cNvPr id="125" name="Google Shape;125;p20"/>
          <p:cNvSpPr/>
          <p:nvPr/>
        </p:nvSpPr>
        <p:spPr>
          <a:xfrm>
            <a:off x="6312400" y="3284800"/>
            <a:ext cx="2302200" cy="892800"/>
          </a:xfrm>
          <a:prstGeom prst="flowChartAlternateProcess">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rPr>
              <a:t>FACILE</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1"/>
          <p:cNvSpPr txBox="1"/>
          <p:nvPr>
            <p:ph type="title"/>
          </p:nvPr>
        </p:nvSpPr>
        <p:spPr>
          <a:xfrm>
            <a:off x="799250" y="224575"/>
            <a:ext cx="763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AVANTAGES</a:t>
            </a:r>
            <a:endParaRPr>
              <a:solidFill>
                <a:schemeClr val="lt1"/>
              </a:solidFill>
            </a:endParaRPr>
          </a:p>
        </p:txBody>
      </p:sp>
      <p:sp>
        <p:nvSpPr>
          <p:cNvPr id="131" name="Google Shape;131;p21"/>
          <p:cNvSpPr/>
          <p:nvPr/>
        </p:nvSpPr>
        <p:spPr>
          <a:xfrm>
            <a:off x="717700" y="1022725"/>
            <a:ext cx="2380200" cy="9270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Contrôle</a:t>
            </a:r>
            <a:r>
              <a:rPr b="1" lang="fr" sz="1800">
                <a:solidFill>
                  <a:srgbClr val="FFFFFF"/>
                </a:solidFill>
              </a:rPr>
              <a:t> des versions</a:t>
            </a:r>
            <a:endParaRPr b="1" sz="1800">
              <a:solidFill>
                <a:srgbClr val="FFFFFF"/>
              </a:solidFill>
            </a:endParaRPr>
          </a:p>
        </p:txBody>
      </p:sp>
      <p:sp>
        <p:nvSpPr>
          <p:cNvPr id="132" name="Google Shape;132;p21"/>
          <p:cNvSpPr/>
          <p:nvPr/>
        </p:nvSpPr>
        <p:spPr>
          <a:xfrm>
            <a:off x="717700" y="2174975"/>
            <a:ext cx="2380200" cy="9270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Système</a:t>
            </a:r>
            <a:r>
              <a:rPr b="1" lang="fr" sz="1800">
                <a:solidFill>
                  <a:srgbClr val="FFFFFF"/>
                </a:solidFill>
              </a:rPr>
              <a:t> de versionning distribue</a:t>
            </a:r>
            <a:endParaRPr b="1" sz="1800">
              <a:solidFill>
                <a:srgbClr val="FFFFFF"/>
              </a:solidFill>
            </a:endParaRPr>
          </a:p>
        </p:txBody>
      </p:sp>
      <p:sp>
        <p:nvSpPr>
          <p:cNvPr id="133" name="Google Shape;133;p21"/>
          <p:cNvSpPr/>
          <p:nvPr/>
        </p:nvSpPr>
        <p:spPr>
          <a:xfrm>
            <a:off x="717700" y="3450700"/>
            <a:ext cx="2320500" cy="9270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	  Puissant/Rapide</a:t>
            </a:r>
            <a:endParaRPr b="1" sz="1800">
              <a:solidFill>
                <a:srgbClr val="FFFFFF"/>
              </a:solidFill>
            </a:endParaRPr>
          </a:p>
        </p:txBody>
      </p:sp>
      <p:sp>
        <p:nvSpPr>
          <p:cNvPr id="134" name="Google Shape;134;p21"/>
          <p:cNvSpPr/>
          <p:nvPr/>
        </p:nvSpPr>
        <p:spPr>
          <a:xfrm>
            <a:off x="5756200" y="1052625"/>
            <a:ext cx="2320500" cy="8970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Architecture simple</a:t>
            </a:r>
            <a:endParaRPr b="1" sz="1800">
              <a:solidFill>
                <a:srgbClr val="FFFFFF"/>
              </a:solidFill>
            </a:endParaRPr>
          </a:p>
        </p:txBody>
      </p:sp>
      <p:sp>
        <p:nvSpPr>
          <p:cNvPr id="135" name="Google Shape;135;p21"/>
          <p:cNvSpPr/>
          <p:nvPr/>
        </p:nvSpPr>
        <p:spPr>
          <a:xfrm>
            <a:off x="5756200" y="2272275"/>
            <a:ext cx="2270100" cy="8970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rgbClr val="FFFFFF"/>
                </a:solidFill>
              </a:rPr>
              <a:t>développement</a:t>
            </a:r>
            <a:r>
              <a:rPr b="1" lang="fr" sz="1800">
                <a:solidFill>
                  <a:srgbClr val="FFFFFF"/>
                </a:solidFill>
              </a:rPr>
              <a:t> </a:t>
            </a:r>
            <a:r>
              <a:rPr b="1" lang="fr" sz="1800">
                <a:solidFill>
                  <a:srgbClr val="FFFFFF"/>
                </a:solidFill>
              </a:rPr>
              <a:t>parallèle</a:t>
            </a:r>
            <a:endParaRPr b="1" sz="1800">
              <a:solidFill>
                <a:srgbClr val="FFFFFF"/>
              </a:solidFill>
            </a:endParaRPr>
          </a:p>
        </p:txBody>
      </p:sp>
      <p:sp>
        <p:nvSpPr>
          <p:cNvPr id="136" name="Google Shape;136;p21"/>
          <p:cNvSpPr/>
          <p:nvPr/>
        </p:nvSpPr>
        <p:spPr>
          <a:xfrm>
            <a:off x="5756200" y="3461925"/>
            <a:ext cx="2270100" cy="927000"/>
          </a:xfrm>
          <a:prstGeom prst="rect">
            <a:avLst/>
          </a:prstGeom>
          <a:solidFill>
            <a:srgbClr val="069A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fr" sz="1800">
                <a:solidFill>
                  <a:srgbClr val="FFFFFF"/>
                </a:solidFill>
              </a:rPr>
              <a:t>gérer</a:t>
            </a:r>
            <a:r>
              <a:rPr b="1" lang="fr" sz="1800">
                <a:solidFill>
                  <a:srgbClr val="FFFFFF"/>
                </a:solidFill>
              </a:rPr>
              <a:t> des projets de taille importante </a:t>
            </a:r>
            <a:endParaRPr b="1" sz="1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